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9816" y="4005064"/>
            <a:ext cx="5248672" cy="232866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ГАПОУ МО «КИК»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Чистякова Лидия, 220 группа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Кандалакша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88640"/>
            <a:ext cx="8784976" cy="2304256"/>
          </a:xfrm>
        </p:spPr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CC0000"/>
                </a:solidFill>
                <a:latin typeface="Monotype Corsiva" pitchFamily="66" charset="0"/>
              </a:rPr>
              <a:t>Житие</a:t>
            </a:r>
            <a:r>
              <a:rPr lang="ru-RU" sz="6600" b="1" dirty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ru-RU" sz="6600" b="1" dirty="0">
                <a:solidFill>
                  <a:srgbClr val="CC0000"/>
                </a:solidFill>
                <a:latin typeface="Monotype Corsiva" pitchFamily="66" charset="0"/>
              </a:rPr>
              <a:t>святых</a:t>
            </a:r>
            <a:br>
              <a:rPr lang="ru-RU" sz="6600" b="1" dirty="0">
                <a:solidFill>
                  <a:srgbClr val="CC0000"/>
                </a:solidFill>
                <a:latin typeface="Monotype Corsiva" pitchFamily="66" charset="0"/>
              </a:rPr>
            </a:br>
            <a:r>
              <a:rPr lang="ru-RU" sz="6600" b="1" dirty="0">
                <a:solidFill>
                  <a:srgbClr val="CC0000"/>
                </a:solidFill>
                <a:latin typeface="Monotype Corsiva" pitchFamily="66" charset="0"/>
              </a:rPr>
              <a:t>Кирилла и </a:t>
            </a:r>
            <a:r>
              <a:rPr lang="ru-RU" sz="6600" b="1" dirty="0" err="1">
                <a:solidFill>
                  <a:srgbClr val="CC0000"/>
                </a:solidFill>
                <a:latin typeface="Monotype Corsiva" pitchFamily="66" charset="0"/>
              </a:rPr>
              <a:t>Мефодия</a:t>
            </a:r>
            <a:endParaRPr lang="ru-RU" sz="66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http://www.pomortzeff.com/photos/internet/2013/report/cm863/cm_kohler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536" y="2996952"/>
            <a:ext cx="452648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03512" y="3501008"/>
            <a:ext cx="8712968" cy="3212976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07568" y="414908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tx2"/>
                </a:solidFill>
              </a:rPr>
              <a:t>   В начале </a:t>
            </a:r>
            <a:r>
              <a:rPr lang="en-US" sz="4000" b="1" i="1" dirty="0">
                <a:solidFill>
                  <a:schemeClr val="tx2"/>
                </a:solidFill>
              </a:rPr>
              <a:t>IX </a:t>
            </a:r>
            <a:r>
              <a:rPr lang="ru-RU" sz="4000" b="1" i="1" dirty="0">
                <a:solidFill>
                  <a:schemeClr val="tx2"/>
                </a:solidFill>
              </a:rPr>
              <a:t>века первые книги на славянском языке появились в Киевской Руси. 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pic>
        <p:nvPicPr>
          <p:cNvPr id="24578" name="Picture 2" descr="http://proxy12.media.online.ua/calendar/r2-5d4941df02/4fba3fb0c5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260648"/>
            <a:ext cx="3106316" cy="3454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75520" y="188640"/>
            <a:ext cx="4176464" cy="6336704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718825"/>
            <a:ext cx="3528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 мая всё прогрессивное человечество отмечает День славянской письменности, основателями которой являются святые равноапостольные Кирилл и </a:t>
            </a:r>
            <a:r>
              <a:rPr lang="ru-RU" sz="3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3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i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https://pb.pe/uploads/posts/2011-04/1302781123_kirill-i-mefodi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548680"/>
            <a:ext cx="416752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999656" y="4149081"/>
            <a:ext cx="6768752" cy="20162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37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826 году в семье военного чиновника в </a:t>
            </a:r>
            <a:r>
              <a:rPr lang="ru-RU" sz="37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Солуни</a:t>
            </a:r>
            <a:r>
              <a:rPr lang="ru-RU" sz="37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(Византия) родился Константин. </a:t>
            </a:r>
          </a:p>
          <a:p>
            <a:pPr>
              <a:buNone/>
            </a:pPr>
            <a:r>
              <a:rPr lang="ru-RU" sz="37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В 832 году родился </a:t>
            </a:r>
            <a:r>
              <a:rPr lang="ru-RU" sz="37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37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7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83632" y="3789040"/>
            <a:ext cx="6984776" cy="2736304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img0.liveinternet.ru/images/attach/c/9/105/581/105581016_K_i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1" y="260648"/>
            <a:ext cx="609949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5663952" y="144016"/>
            <a:ext cx="4752528" cy="6525344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12024" y="692697"/>
            <a:ext cx="4176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</a:rPr>
              <a:t>    Для Константина мудрость книжного учения стала смыслом жизни. Он получил блестящее образование в столице Константинополе. 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   По преданию он владел 22 языками и проявил себя как искусный диалектик, философ и просветитель.  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infonarod.ru/sites/default/files/users/14/05103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764704"/>
            <a:ext cx="3688589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75520" y="144016"/>
            <a:ext cx="8640960" cy="4077072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79576" y="548680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i="1" dirty="0">
                <a:solidFill>
                  <a:schemeClr val="tx2"/>
                </a:solidFill>
              </a:rPr>
              <a:t>   Из различных списков житий известно, что характеры братьев и их образ жизни были во многом схожи: оба жили духовной жизнью, не придавая особого значения ни богатству, ни почестям, ни славе, ни карьере</a:t>
            </a:r>
            <a:r>
              <a:rPr lang="ru-RU" sz="3400" dirty="0"/>
              <a:t>.  </a:t>
            </a:r>
            <a:endParaRPr lang="ru-RU" sz="3400" dirty="0"/>
          </a:p>
        </p:txBody>
      </p:sp>
      <p:pic>
        <p:nvPicPr>
          <p:cNvPr id="7170" name="Picture 2" descr="http://linguistics.arbooz.info/wp-content/uploads/sites/53/2015/07/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3933057"/>
            <a:ext cx="3668688" cy="2751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03512" y="504056"/>
            <a:ext cx="5328592" cy="5589240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51584" y="1279788"/>
            <a:ext cx="4752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chemeClr val="tx2"/>
                </a:solidFill>
              </a:rPr>
              <a:t>      </a:t>
            </a:r>
            <a:r>
              <a:rPr lang="ru-RU" sz="2600" b="1" i="1" dirty="0" err="1">
                <a:solidFill>
                  <a:schemeClr val="tx2"/>
                </a:solidFill>
              </a:rPr>
              <a:t>Мефодий</a:t>
            </a:r>
            <a:r>
              <a:rPr lang="ru-RU" sz="2600" b="1" i="1" dirty="0">
                <a:solidFill>
                  <a:schemeClr val="tx2"/>
                </a:solidFill>
              </a:rPr>
              <a:t> обладал большим даром организатора. Он руководил школой учеников, издавал книги которые переводил на славянский язык младший Константин. </a:t>
            </a:r>
          </a:p>
          <a:p>
            <a:r>
              <a:rPr lang="ru-RU" sz="2600" b="1" i="1" dirty="0">
                <a:solidFill>
                  <a:schemeClr val="tx2"/>
                </a:solidFill>
              </a:rPr>
              <a:t>     Перед смертью Константин принял постриг и получил имя Константин.</a:t>
            </a:r>
          </a:p>
          <a:p>
            <a:r>
              <a:rPr lang="ru-RU" sz="2600" b="1" i="1" dirty="0">
                <a:solidFill>
                  <a:schemeClr val="tx2"/>
                </a:solidFill>
              </a:rPr>
              <a:t>    Похоронен в Риме в 869 году.</a:t>
            </a:r>
            <a:endParaRPr lang="ru-RU" sz="2600" b="1" i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://www.spb-business.ru/base/100265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1052736"/>
            <a:ext cx="316239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775520" y="2780928"/>
            <a:ext cx="8640960" cy="3933056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23592" y="330298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tx2"/>
                </a:solidFill>
              </a:rPr>
              <a:t>    Переводческая, просветительская и учительская деятельность </a:t>
            </a:r>
            <a:r>
              <a:rPr lang="ru-RU" sz="3600" b="1" i="1" dirty="0" err="1">
                <a:solidFill>
                  <a:schemeClr val="tx2"/>
                </a:solidFill>
              </a:rPr>
              <a:t>Мефодия</a:t>
            </a:r>
            <a:r>
              <a:rPr lang="ru-RU" sz="3600" b="1" i="1" dirty="0">
                <a:solidFill>
                  <a:schemeClr val="tx2"/>
                </a:solidFill>
              </a:rPr>
              <a:t> продолжалась до смерти до 885 года. </a:t>
            </a:r>
          </a:p>
          <a:p>
            <a:r>
              <a:rPr lang="ru-RU" sz="3600" b="1" i="1" dirty="0">
                <a:solidFill>
                  <a:schemeClr val="tx2"/>
                </a:solidFill>
              </a:rPr>
              <a:t>     Похоронен в Моравии. 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://cdn.fishki.net/upload/post/201502/21/1437828/kirill-i-mefod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88641"/>
            <a:ext cx="4248472" cy="2812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447928" y="188640"/>
            <a:ext cx="4968552" cy="6480720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96000" y="764705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Подвиг Кирилла и </a:t>
            </a:r>
            <a:r>
              <a:rPr lang="ru-RU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заключался в том, что на заре становления православия </a:t>
            </a:r>
            <a:r>
              <a:rPr lang="ru-RU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Солунские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братья создали азбуку для славян чтобы не на латинском, а на славянском языке велось богослужение и распространялась грамотность среди славянского мода</a:t>
            </a:r>
            <a:r>
              <a:rPr lang="ru-RU" sz="2800" dirty="0"/>
              <a:t>. </a:t>
            </a:r>
            <a:endParaRPr lang="ru-RU" sz="2800" dirty="0"/>
          </a:p>
        </p:txBody>
      </p:sp>
      <p:pic>
        <p:nvPicPr>
          <p:cNvPr id="4098" name="Picture 2" descr="http://www.kmstudi.ru/images/pi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744" y="1052736"/>
            <a:ext cx="3463161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775520" y="116632"/>
            <a:ext cx="8640960" cy="3933056"/>
          </a:xfrm>
          <a:prstGeom prst="horizontalScrol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79576" y="54868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2"/>
                </a:solidFill>
              </a:rPr>
              <a:t>     После их смерти богослужение в Моравии на славянском было запрещено, книги уничтожены, ученики изгнаны. 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     Лишь в конце </a:t>
            </a:r>
            <a:r>
              <a:rPr lang="en-US" sz="3200" b="1" i="1" dirty="0">
                <a:solidFill>
                  <a:schemeClr val="tx2"/>
                </a:solidFill>
              </a:rPr>
              <a:t>IX </a:t>
            </a:r>
            <a:r>
              <a:rPr lang="ru-RU" sz="3200" b="1" i="1" dirty="0">
                <a:solidFill>
                  <a:schemeClr val="tx2"/>
                </a:solidFill>
              </a:rPr>
              <a:t>века в Болгарии начался новый этап истории славянской письменной культуры. 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luki-eparhia.ru/a/upload/articles/uouaauau_uauaouuu_u_uuauuuu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8" y="3717032"/>
            <a:ext cx="4502932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284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Житие святых Кирилла и Мефодия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Житие святых Кирилла и Мефодия</dc:title>
  <dc:creator>adm</dc:creator>
  <cp:lastModifiedBy>ADMIN</cp:lastModifiedBy>
  <cp:revision>12</cp:revision>
  <dcterms:created xsi:type="dcterms:W3CDTF">2016-05-11T19:48:23Z</dcterms:created>
  <dcterms:modified xsi:type="dcterms:W3CDTF">2016-05-19T07:34:52Z</dcterms:modified>
</cp:coreProperties>
</file>