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110" d="100"/>
          <a:sy n="110" d="100"/>
        </p:scale>
        <p:origin x="16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851648" cy="18288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Героическая страница в истории Отечества</a:t>
            </a:r>
            <a:endParaRPr lang="ru-RU" i="1" dirty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71678"/>
            <a:ext cx="7854696" cy="85725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600" b="1" i="1" dirty="0" smtClean="0"/>
              <a:t>Борьба за Родину и веру </a:t>
            </a:r>
            <a:br>
              <a:rPr lang="ru-RU" sz="3600" b="1" i="1" dirty="0" smtClean="0"/>
            </a:b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3571876"/>
            <a:ext cx="3571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ГАОУ МО СПО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«Кандалакшский индустриальный колледж»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4500570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Гордеева Виктория 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16 </a:t>
            </a:r>
            <a:r>
              <a:rPr lang="ru-RU" sz="2000" b="1" i="1" dirty="0" smtClean="0">
                <a:solidFill>
                  <a:schemeClr val="bg1"/>
                </a:solidFill>
              </a:rPr>
              <a:t>лет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0694" y="5286388"/>
            <a:ext cx="364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Руководитель: Зелинская А.И. 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Педагог  дополнительного образования.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xn--1-7sb7akeho.xn--p1ai/wp-content/uploads/2013/08/%D0%A8%D0%B0%D0%BC%D1%88%D0%B8%D0%BD-%D0%9F%D0%B5%D1%82%D1%80-%D0%9C%D0%B8%D1%85%D0%B0%D0%B9%D0%BB%D0%BE%D0%B2%D0%B8%D1%87-1811-1895-%D0%91%D0%BE%D1%8F%D1%80%D0%B8%D0%BD-%D0%BF%D0%B5%D1%80%D0%B5%D0%B4-%D0%BF%D0%BE%D1%85%D0%BE%D0%B4%D0%BE%D0%BC-1871-%D0%B3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571744"/>
            <a:ext cx="3000396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171451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Шведы были разбиты, а Невская битва стала знаменательным событием в русской истории.</a:t>
            </a:r>
            <a:br>
              <a:rPr lang="ru-RU" b="1" i="1" dirty="0" smtClean="0"/>
            </a:br>
            <a:r>
              <a:rPr lang="ru-RU" b="1" i="1" dirty="0" smtClean="0"/>
              <a:t>За эту победу народ назвал князя Александра Ярославича «Невским»</a:t>
            </a:r>
            <a:endParaRPr lang="ru-RU" b="1" i="1" dirty="0"/>
          </a:p>
        </p:txBody>
      </p:sp>
      <p:pic>
        <p:nvPicPr>
          <p:cNvPr id="4098" name="Picture 2" descr="F:\Гордеева Вика\11 сл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8643998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071546"/>
            <a:ext cx="3586130" cy="535785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Победа показала мужество и героизм русских воинов, и полководческий талант Александра Невского.</a:t>
            </a:r>
            <a:br>
              <a:rPr lang="ru-RU" b="1" i="1" dirty="0" smtClean="0"/>
            </a:br>
            <a:r>
              <a:rPr lang="ru-RU" b="1" i="1" dirty="0" smtClean="0"/>
              <a:t>Русской православной церковью он был причислен к лику святых.</a:t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3075" name="Picture 3" descr="http://34-rus.ru/uploads/posts/2011-09/1316020919_128319846211002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4220157" cy="571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285860"/>
            <a:ext cx="750099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В результате разгрома шведских и немецких феодалов было остановлено наступление рыцарей на Северо-Западную Русь.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Потерпели крах их планы насильно перевести русских людей из православной веры в католическую.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Серьезно была подорвана мощь Ливонского ордена. 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Таким образом, была спасена национальная и культурная независимость Руси.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edialipetsk.ru/upload/news/2015/may_2015/9_may2015/nesterov/orden_lipet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4214812" cy="46737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214942" y="1142984"/>
            <a:ext cx="36433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Петр </a:t>
            </a:r>
            <a:r>
              <a:rPr lang="en-US" sz="2800" b="1" i="1" dirty="0" smtClean="0"/>
              <a:t>I</a:t>
            </a:r>
            <a:r>
              <a:rPr lang="ru-RU" sz="2800" b="1" i="1" dirty="0" smtClean="0"/>
              <a:t> учредил орден святого Александра Невского, которым , во все века награждали и награждают за заслуги как в военной , так и в гражданской службе.</a:t>
            </a:r>
            <a:endParaRPr lang="ru-RU" sz="2800" b="1" i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28" y="1643050"/>
            <a:ext cx="41433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Героическая страница </a:t>
            </a:r>
            <a:r>
              <a:rPr lang="en-US" sz="2800" b="1" i="1" dirty="0" smtClean="0"/>
              <a:t>XIII </a:t>
            </a:r>
            <a:r>
              <a:rPr lang="ru-RU" sz="2800" b="1" i="1" dirty="0" smtClean="0"/>
              <a:t>века в истории Отечества, является примером самоотверженной борьбы русского народа за Родину и веру. </a:t>
            </a:r>
            <a:endParaRPr lang="ru-RU" sz="2800" b="1" i="1" dirty="0"/>
          </a:p>
        </p:txBody>
      </p:sp>
      <p:pic>
        <p:nvPicPr>
          <p:cNvPr id="1026" name="Picture 2" descr="https://otvet.imgsmail.ru/download/ba991765ceba2b59eb20af55b81e963b_i-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3810000" cy="5238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78" y="642918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Источники</a:t>
            </a:r>
            <a:r>
              <a:rPr lang="ru-RU" sz="2000" b="1" i="1" dirty="0" smtClean="0"/>
              <a:t>  </a:t>
            </a:r>
            <a:r>
              <a:rPr lang="ru-RU" sz="2400" b="1" i="1" dirty="0" smtClean="0"/>
              <a:t>информации</a:t>
            </a:r>
            <a:endParaRPr lang="ru-RU" sz="2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714488"/>
            <a:ext cx="5500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dirty="0" smtClean="0"/>
              <a:t>Аленева Н. «Герои русской истории»  Москва «Белый город» 2001 г. 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/>
              <a:t>Костомаров Н.И. «Русская история» , Москва ЭКСМО 2009 г.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/>
              <a:t> </a:t>
            </a:r>
            <a:r>
              <a:rPr lang="ru-RU" b="1" i="1" dirty="0" err="1" smtClean="0"/>
              <a:t>Лубченков</a:t>
            </a:r>
            <a:r>
              <a:rPr lang="ru-RU" b="1" i="1" dirty="0" smtClean="0"/>
              <a:t> Ю.  «Русские  полководцы», Москва «Белый город» 2002 г.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/>
              <a:t>Юрьев А.И. «История России (</a:t>
            </a:r>
            <a:r>
              <a:rPr lang="en-US" b="1" i="1" dirty="0" smtClean="0"/>
              <a:t>IX- </a:t>
            </a:r>
            <a:r>
              <a:rPr lang="ru-RU" b="1" i="1" dirty="0" smtClean="0"/>
              <a:t>начало</a:t>
            </a:r>
            <a:r>
              <a:rPr lang="en-US" b="1" i="1" dirty="0" smtClean="0"/>
              <a:t> XX </a:t>
            </a:r>
            <a:r>
              <a:rPr lang="ru-RU" b="1" i="1" dirty="0" smtClean="0"/>
              <a:t>в.) »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/>
              <a:t>Репродукции  художников: Курин Н.А. «Александр Невский» ;  </a:t>
            </a:r>
            <a:r>
              <a:rPr lang="ru-RU" b="1" i="1" dirty="0" err="1" smtClean="0"/>
              <a:t>Присекин</a:t>
            </a:r>
            <a:r>
              <a:rPr lang="ru-RU" b="1" i="1" dirty="0" smtClean="0"/>
              <a:t> С. « Кто к нам с мечом придёт, от меча и погибнет»  ; Васнецов А. «Новгородский торг»</a:t>
            </a:r>
          </a:p>
        </p:txBody>
      </p:sp>
      <p:pic>
        <p:nvPicPr>
          <p:cNvPr id="27650" name="Picture 2" descr="I:\Презентация\PB141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857628"/>
            <a:ext cx="3333742" cy="250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714356"/>
            <a:ext cx="8858280" cy="5500726"/>
          </a:xfrm>
        </p:spPr>
        <p:txBody>
          <a:bodyPr/>
          <a:lstStyle/>
          <a:p>
            <a:pPr algn="ctr"/>
            <a:r>
              <a:rPr lang="ru-RU" sz="3200" i="1" dirty="0" smtClean="0"/>
              <a:t>  </a:t>
            </a:r>
            <a:r>
              <a:rPr lang="en-US" sz="3200" i="1" dirty="0" smtClean="0"/>
              <a:t>XIII</a:t>
            </a:r>
            <a:r>
              <a:rPr lang="ru-RU" sz="3200" i="1" dirty="0" smtClean="0"/>
              <a:t> век был периодом больших потрясений для Руси. Разорённой и порабощенной была большая часть земель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12290" name="Picture 2" descr="http://www.studfiles.ru/html/2706/186/html_Dfh_GfX8DV.V4xp/htmlconvd-PkCBR2_html_m51b6ed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835824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38912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Сохранить свое существование – основная политическая задача России в </a:t>
            </a:r>
            <a:r>
              <a:rPr lang="en-US" sz="2800" b="1" i="1" dirty="0" smtClean="0"/>
              <a:t>XIII</a:t>
            </a:r>
            <a:r>
              <a:rPr lang="ru-RU" sz="2800" b="1" i="1" dirty="0" smtClean="0"/>
              <a:t> веке.</a:t>
            </a:r>
            <a:endParaRPr lang="ru-RU" sz="2800" b="1" i="1" dirty="0"/>
          </a:p>
        </p:txBody>
      </p:sp>
      <p:pic>
        <p:nvPicPr>
          <p:cNvPr id="1026" name="Picture 2" descr="I:\Презентация\PB141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8208973" cy="4389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714356"/>
            <a:ext cx="3714744" cy="5610244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Как истинный представитель своего века князь Александр Ярославич Невский понял и принял задачи России и положил твердое основание на будущие времена. </a:t>
            </a:r>
          </a:p>
          <a:p>
            <a:r>
              <a:rPr lang="ru-RU" b="1" i="1" dirty="0" smtClean="0"/>
              <a:t>В 16 лет он стал князем – наместником великого Новгорода.</a:t>
            </a:r>
            <a:endParaRPr lang="ru-RU" b="1" i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500062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1571636"/>
          </a:xfrm>
        </p:spPr>
        <p:txBody>
          <a:bodyPr/>
          <a:lstStyle/>
          <a:p>
            <a:r>
              <a:rPr lang="ru-RU" b="1" i="1" dirty="0" smtClean="0"/>
              <a:t>С благословения Папы Римского Ливонский рыцарский орден вел непрерывные набеги и войны с Новгородом.</a:t>
            </a:r>
            <a:endParaRPr lang="ru-RU" b="1" i="1" dirty="0"/>
          </a:p>
        </p:txBody>
      </p:sp>
      <p:pic>
        <p:nvPicPr>
          <p:cNvPr id="9218" name="Picture 2" descr="http://www.proza.ru/pics/2012/09/17/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8215338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142876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В  июле 1240 года шведские корабли вошли в устье </a:t>
            </a:r>
            <a:r>
              <a:rPr lang="ru-RU" sz="2800" b="1" i="1" smtClean="0"/>
              <a:t>реки Невы </a:t>
            </a:r>
            <a:r>
              <a:rPr lang="ru-RU" sz="2800" b="1" i="1" dirty="0" smtClean="0"/>
              <a:t>с целью захвата Новгорода и Пскова.</a:t>
            </a:r>
            <a:br>
              <a:rPr lang="ru-RU" sz="2800" b="1" i="1" dirty="0" smtClean="0"/>
            </a:br>
            <a:endParaRPr lang="ru-RU" sz="2800" b="1" i="1" dirty="0"/>
          </a:p>
        </p:txBody>
      </p:sp>
      <p:pic>
        <p:nvPicPr>
          <p:cNvPr id="8194" name="Picture 2" descr="http://i051.radikal.ru/1211/4b/540ed30535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8286808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000108"/>
            <a:ext cx="4000496" cy="507209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15 июля 1240 года новгородская дружина во главе с князем Александром Ярославичем вступила в сражение со шведами.</a:t>
            </a:r>
            <a:br>
              <a:rPr lang="ru-RU" b="1" i="1" dirty="0" smtClean="0"/>
            </a:br>
            <a:r>
              <a:rPr lang="ru-RU" b="1" i="1" dirty="0" smtClean="0"/>
              <a:t>Обращаясь к воинам князь сказал: « Нас не много , но не в силе Бог , а в правде»</a:t>
            </a:r>
            <a:endParaRPr lang="ru-RU" b="1" i="1" dirty="0"/>
          </a:p>
        </p:txBody>
      </p:sp>
      <p:pic>
        <p:nvPicPr>
          <p:cNvPr id="7170" name="Picture 2" descr="http://www.soldatru.ru/photo/texts/1034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336515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72198" y="857232"/>
            <a:ext cx="3071802" cy="5532128"/>
          </a:xfrm>
        </p:spPr>
        <p:txBody>
          <a:bodyPr/>
          <a:lstStyle/>
          <a:p>
            <a:r>
              <a:rPr lang="ru-RU" b="1" i="1" dirty="0" smtClean="0"/>
              <a:t>   Александр атаковал шведов по двум направлениям: На лагерь и вдоль берега реки, чтобы отрезать врага от судов. Внезапная атака застала шведов врасплох.  </a:t>
            </a:r>
            <a:endParaRPr lang="ru-RU" b="1" i="1" dirty="0"/>
          </a:p>
        </p:txBody>
      </p:sp>
      <p:pic>
        <p:nvPicPr>
          <p:cNvPr id="6" name="Рисунок 5" descr="кар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5994161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185738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Александр вступил в поединок со шведским воеводой </a:t>
            </a:r>
            <a:r>
              <a:rPr lang="ru-RU" b="1" i="1" dirty="0" err="1" smtClean="0"/>
              <a:t>Биргером</a:t>
            </a:r>
            <a:r>
              <a:rPr lang="ru-RU" b="1" i="1" dirty="0" smtClean="0"/>
              <a:t> и ранил его копьем в лицо. </a:t>
            </a:r>
            <a:br>
              <a:rPr lang="ru-RU" b="1" i="1" dirty="0" smtClean="0"/>
            </a:br>
            <a:r>
              <a:rPr lang="ru-RU" b="1" i="1" dirty="0" smtClean="0"/>
              <a:t>Ночью шведы ушли на ладьях в море оставив тела убитого воеводы и эпископа.</a:t>
            </a:r>
            <a:endParaRPr lang="ru-RU" b="1" i="1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14620"/>
            <a:ext cx="8143932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</TotalTime>
  <Words>399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Constantia</vt:lpstr>
      <vt:lpstr>Wingdings 2</vt:lpstr>
      <vt:lpstr>Поток</vt:lpstr>
      <vt:lpstr>Героическая страница в истории Отечества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Героическая страница в истории Отечества</dc:title>
  <dc:creator>макар</dc:creator>
  <cp:lastModifiedBy>Admin</cp:lastModifiedBy>
  <cp:revision>25</cp:revision>
  <dcterms:modified xsi:type="dcterms:W3CDTF">2016-12-23T07:20:57Z</dcterms:modified>
</cp:coreProperties>
</file>