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2" r:id="rId2"/>
    <p:sldId id="256" r:id="rId3"/>
    <p:sldId id="283" r:id="rId4"/>
    <p:sldId id="261" r:id="rId5"/>
    <p:sldId id="258" r:id="rId6"/>
    <p:sldId id="264" r:id="rId7"/>
    <p:sldId id="275" r:id="rId8"/>
    <p:sldId id="262" r:id="rId9"/>
    <p:sldId id="279" r:id="rId10"/>
    <p:sldId id="281" r:id="rId11"/>
    <p:sldId id="266" r:id="rId12"/>
    <p:sldId id="284" r:id="rId13"/>
    <p:sldId id="267" r:id="rId14"/>
    <p:sldId id="285" r:id="rId15"/>
    <p:sldId id="269" r:id="rId16"/>
    <p:sldId id="276" r:id="rId17"/>
    <p:sldId id="271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73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A0A7F-5C27-4796-A04A-41E2428A1E55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23CE8-F25A-47B1-973B-DB0F8D9BF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36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0AC0E-BC0F-43FD-A14A-C3382F7FBE1A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4B35-B0FD-420D-B377-6FB5897DA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84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864C1B-BF28-46C8-A1B5-C561AFCFA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FC29-EC0E-46E7-907A-8DD2A1715E2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864C1B-BF28-46C8-A1B5-C561AFCFA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77FC29-EC0E-46E7-907A-8DD2A1715E2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864C1B-BF28-46C8-A1B5-C561AFCFA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63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Тема </a:t>
            </a:r>
            <a:r>
              <a:rPr lang="ru-RU" sz="3600" dirty="0"/>
              <a:t>творческих работ: «Великие полководцы и флотоводцы России»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Презентация: Козлова Эдуарда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913874"/>
            <a:ext cx="6048672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77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305800" cy="1143000"/>
          </a:xfrm>
        </p:spPr>
        <p:txBody>
          <a:bodyPr/>
          <a:lstStyle/>
          <a:p>
            <a:r>
              <a:rPr lang="ru-RU" sz="3600" dirty="0" smtClean="0"/>
              <a:t>Сбор </a:t>
            </a:r>
            <a:r>
              <a:rPr lang="ru-RU" sz="3600" dirty="0" smtClean="0"/>
              <a:t>князей </a:t>
            </a:r>
            <a:r>
              <a:rPr lang="ru-RU" sz="3600" dirty="0" smtClean="0"/>
              <a:t>на </a:t>
            </a:r>
            <a:r>
              <a:rPr lang="ru-RU" sz="3600" dirty="0" smtClean="0"/>
              <a:t>общее  </a:t>
            </a:r>
            <a:r>
              <a:rPr lang="ru-RU" sz="3600" dirty="0" smtClean="0"/>
              <a:t>дело защиты Руси.</a:t>
            </a:r>
            <a:endParaRPr lang="ru-RU" sz="3600" dirty="0"/>
          </a:p>
        </p:txBody>
      </p:sp>
      <p:sp>
        <p:nvSpPr>
          <p:cNvPr id="4" name="Заголовок 2"/>
          <p:cNvSpPr>
            <a:spLocks noGrp="1"/>
          </p:cNvSpPr>
          <p:nvPr>
            <p:ph type="ctrTitle"/>
          </p:nvPr>
        </p:nvSpPr>
        <p:spPr>
          <a:xfrm>
            <a:off x="395536" y="4293096"/>
            <a:ext cx="8305800" cy="1981200"/>
          </a:xfrm>
        </p:spPr>
        <p:txBody>
          <a:bodyPr/>
          <a:lstStyle/>
          <a:p>
            <a:r>
              <a:rPr lang="ru-RU" sz="2800" dirty="0" smtClean="0"/>
              <a:t>Желание разделаться с поработителями созрела в народных умах и чувствах. Летопись говорит</a:t>
            </a:r>
            <a:r>
              <a:rPr lang="en-US" sz="2800" dirty="0" smtClean="0"/>
              <a:t>,</a:t>
            </a:r>
            <a:r>
              <a:rPr lang="ru-RU" sz="2800" dirty="0" smtClean="0"/>
              <a:t> что у Дмитрия набралось тогда 150 000 воинов</a:t>
            </a:r>
            <a:endParaRPr lang="ru-RU" sz="2800" dirty="0"/>
          </a:p>
        </p:txBody>
      </p:sp>
      <p:pic>
        <p:nvPicPr>
          <p:cNvPr id="36866" name="Picture 2" descr="C:\Documents and Settings\Kadri\Рабочий стол\войс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62000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Благословение</a:t>
            </a:r>
            <a:br>
              <a:rPr lang="ru-RU" dirty="0" smtClean="0"/>
            </a:br>
            <a:r>
              <a:rPr lang="ru-RU" dirty="0" smtClean="0"/>
              <a:t> Сергия Радонежского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0032" y="1628800"/>
            <a:ext cx="4283968" cy="367240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Сергий ободрил </a:t>
            </a:r>
            <a:r>
              <a:rPr lang="ru-RU" sz="2400" b="1" dirty="0" smtClean="0"/>
              <a:t>Дмитрий </a:t>
            </a:r>
            <a:r>
              <a:rPr lang="ru-RU" sz="2400" b="1" dirty="0" smtClean="0"/>
              <a:t>и предсказал ему победу</a:t>
            </a:r>
            <a:r>
              <a:rPr lang="en-US" sz="2400" b="1" dirty="0" smtClean="0"/>
              <a:t> </a:t>
            </a:r>
            <a:r>
              <a:rPr lang="ru-RU" sz="2400" b="1" dirty="0" smtClean="0"/>
              <a:t>Это предсказание</a:t>
            </a:r>
            <a:r>
              <a:rPr lang="en-US" sz="2400" b="1" dirty="0" smtClean="0"/>
              <a:t>e</a:t>
            </a:r>
            <a:r>
              <a:rPr lang="ru-RU" sz="2400" b="1" dirty="0" smtClean="0"/>
              <a:t> возбудило в войске отвагу и надежду на победу Сергий пользовался всеобщим уважением за ним признавали дар </a:t>
            </a:r>
            <a:r>
              <a:rPr lang="ru-RU" sz="2400" b="1" dirty="0" smtClean="0"/>
              <a:t>пророчества Сергий отправил с </a:t>
            </a:r>
            <a:r>
              <a:rPr lang="ru-RU" sz="2400" b="1" dirty="0" smtClean="0"/>
              <a:t>Дмитрием двух  иноков </a:t>
            </a:r>
            <a:r>
              <a:rPr lang="ru-RU" sz="2400" b="1" dirty="0" err="1" smtClean="0"/>
              <a:t>Пересвета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Ослябю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0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Благословение</a:t>
            </a:r>
            <a:br>
              <a:rPr lang="ru-RU" sz="3600" dirty="0" smtClean="0"/>
            </a:br>
            <a:r>
              <a:rPr lang="ru-RU" sz="3600" dirty="0" smtClean="0"/>
              <a:t> Сергия Радонежского </a:t>
            </a:r>
            <a:endParaRPr lang="ru-RU" sz="3600" dirty="0"/>
          </a:p>
        </p:txBody>
      </p:sp>
      <p:pic>
        <p:nvPicPr>
          <p:cNvPr id="12289" name="Picture 1" descr="C:\Documents and Settings\Kadri\Рабочий стол\свят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53650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332656"/>
            <a:ext cx="3898776" cy="7200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Решающее  сражение русских и золотоордынских войск произошло </a:t>
            </a:r>
            <a:r>
              <a:rPr lang="ru-RU" dirty="0" smtClean="0">
                <a:solidFill>
                  <a:srgbClr val="FF0000"/>
                </a:solidFill>
              </a:rPr>
              <a:t>8 сентября 1380г</a:t>
            </a:r>
            <a:r>
              <a:rPr lang="ru-RU" dirty="0" smtClean="0"/>
              <a:t> .</a:t>
            </a:r>
            <a:r>
              <a:rPr lang="ru-RU" dirty="0" smtClean="0"/>
              <a:t>  На Куликовом поле</a:t>
            </a:r>
            <a:r>
              <a:rPr lang="en-US" dirty="0" smtClean="0"/>
              <a:t>,</a:t>
            </a:r>
            <a:r>
              <a:rPr lang="ru-RU" dirty="0" smtClean="0"/>
              <a:t>у </a:t>
            </a:r>
            <a:r>
              <a:rPr lang="ru-RU" dirty="0" smtClean="0"/>
              <a:t>впадения </a:t>
            </a:r>
            <a:r>
              <a:rPr lang="ru-RU" dirty="0" smtClean="0"/>
              <a:t>реки </a:t>
            </a:r>
            <a:r>
              <a:rPr lang="ru-RU" dirty="0" err="1" smtClean="0"/>
              <a:t>Непрядвы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Дон(территория  современной Тульской </a:t>
            </a:r>
            <a:r>
              <a:rPr lang="ru-RU" dirty="0" err="1" smtClean="0"/>
              <a:t>облости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080120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3204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Битва началась с поединка </a:t>
            </a:r>
            <a:br>
              <a:rPr lang="ru-RU" sz="2800" dirty="0" smtClean="0"/>
            </a:br>
            <a:r>
              <a:rPr lang="ru-RU" sz="2800" dirty="0" smtClean="0"/>
              <a:t>Александра </a:t>
            </a:r>
            <a:r>
              <a:rPr lang="ru-RU" sz="2800" dirty="0" err="1" smtClean="0"/>
              <a:t>Пересвета</a:t>
            </a:r>
            <a:r>
              <a:rPr lang="ru-RU" sz="2800" dirty="0" smtClean="0"/>
              <a:t> и </a:t>
            </a:r>
            <a:r>
              <a:rPr lang="ru-RU" sz="2800" dirty="0" err="1" smtClean="0"/>
              <a:t>Челубея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оба богатыря поразили друг друга смертельно</a:t>
            </a:r>
            <a:endParaRPr lang="ru-RU" sz="2800" dirty="0"/>
          </a:p>
        </p:txBody>
      </p:sp>
      <p:pic>
        <p:nvPicPr>
          <p:cNvPr id="3074" name="Picture 2" descr="C:\Documents and Settings\Kadri\Рабочий стол\лорпсьпсьпсьсьрп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44408" cy="476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начавшемся  затем кровопролитном сражении </a:t>
            </a:r>
            <a:r>
              <a:rPr lang="en-US" dirty="0" smtClean="0"/>
              <a:t>,</a:t>
            </a:r>
            <a:r>
              <a:rPr lang="ru-RU" dirty="0" smtClean="0"/>
              <a:t>которое продолжалось несколько часов</a:t>
            </a:r>
            <a:r>
              <a:rPr lang="en-US" dirty="0" smtClean="0"/>
              <a:t>,</a:t>
            </a:r>
            <a:r>
              <a:rPr lang="ru-RU" dirty="0" smtClean="0"/>
              <a:t>татары- монголы потерпели сокрушительное поражение. Исход битвы решил засадный полк . После решительного удара началось  паническое бегство войск Мамая.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Ход войны</a:t>
            </a:r>
            <a:endParaRPr lang="ru-RU" dirty="0"/>
          </a:p>
        </p:txBody>
      </p:sp>
      <p:pic>
        <p:nvPicPr>
          <p:cNvPr id="4098" name="Picture 2" descr="C:\Documents and Settings\Kadri\Рабочий стол\ЛОмВАЛОФРПФЛДРДЛРФДЛ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662473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Русская конница 50 вёрст преследовала и добивала врага</a:t>
            </a:r>
          </a:p>
          <a:p>
            <a:r>
              <a:rPr lang="ru-RU" sz="2800" dirty="0" smtClean="0"/>
              <a:t>Князь Дмитрий получил контузию , несмотря на доспехи</a:t>
            </a:r>
          </a:p>
          <a:p>
            <a:r>
              <a:rPr lang="ru-RU" sz="2800" dirty="0" smtClean="0"/>
              <a:t>8 дней хоронили убитых</a:t>
            </a:r>
          </a:p>
          <a:p>
            <a:r>
              <a:rPr lang="ru-RU" sz="2800" dirty="0" smtClean="0"/>
              <a:t>Мамай бежал бросив своё войско</a:t>
            </a:r>
          </a:p>
          <a:p>
            <a:r>
              <a:rPr lang="ru-RU" sz="2800" dirty="0" smtClean="0"/>
              <a:t>За блистательную победу  Московский князь Дмитрий получил почетное прозвище Донской и причислен к лику святых</a:t>
            </a:r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Исход битвы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96855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Первая победа над главными силами Орды</a:t>
            </a:r>
          </a:p>
          <a:p>
            <a:r>
              <a:rPr lang="ru-RU" sz="3600" dirty="0" smtClean="0"/>
              <a:t>Восстановлена вера народа в свои </a:t>
            </a:r>
            <a:r>
              <a:rPr lang="ru-RU" sz="3600" dirty="0" smtClean="0"/>
              <a:t>силы</a:t>
            </a:r>
            <a:r>
              <a:rPr lang="en-US" sz="3600" dirty="0" smtClean="0"/>
              <a:t>,</a:t>
            </a:r>
            <a:r>
              <a:rPr lang="ru-RU" sz="3600" dirty="0" smtClean="0"/>
              <a:t>сознание своего национального единства</a:t>
            </a:r>
            <a:endParaRPr lang="ru-RU" sz="3600" dirty="0" smtClean="0"/>
          </a:p>
          <a:p>
            <a:r>
              <a:rPr lang="ru-RU" sz="3600" dirty="0" smtClean="0"/>
              <a:t> Победа показала, что для избавления необходимо объединение и совместная борьба</a:t>
            </a:r>
          </a:p>
          <a:p>
            <a:r>
              <a:rPr lang="ru-RU" sz="3600" dirty="0" smtClean="0"/>
              <a:t>Усиление Москвы  и её </a:t>
            </a:r>
            <a:r>
              <a:rPr lang="ru-RU" sz="4000" dirty="0" smtClean="0"/>
              <a:t>роли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0443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Историческое з</a:t>
            </a:r>
            <a:r>
              <a:rPr lang="ru-RU" dirty="0" smtClean="0">
                <a:solidFill>
                  <a:srgbClr val="FF0000"/>
                </a:solidFill>
              </a:rPr>
              <a:t>начение </a:t>
            </a:r>
            <a:r>
              <a:rPr lang="ru-RU" dirty="0" smtClean="0">
                <a:solidFill>
                  <a:srgbClr val="FF0000"/>
                </a:solidFill>
              </a:rPr>
              <a:t>битвы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Посвященный Дмитрию Ивановичу </a:t>
            </a:r>
          </a:p>
          <a:p>
            <a:pPr>
              <a:buNone/>
            </a:pPr>
            <a:r>
              <a:rPr lang="ru-RU" dirty="0" smtClean="0"/>
              <a:t>Донском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«</a:t>
            </a:r>
            <a:r>
              <a:rPr lang="ru-RU" sz="3600" dirty="0" err="1" smtClean="0"/>
              <a:t>Задонщина</a:t>
            </a:r>
            <a:r>
              <a:rPr lang="ru-RU" sz="3600" dirty="0" smtClean="0"/>
              <a:t>»ПАМИТНИК ДРЕВНЕРУССКОЙ ЛЕТЕРАТУРЫ</a:t>
            </a:r>
            <a:endParaRPr lang="ru-RU" sz="3600" dirty="0"/>
          </a:p>
        </p:txBody>
      </p:sp>
      <p:pic>
        <p:nvPicPr>
          <p:cNvPr id="4" name="Рисунок 3" descr=" Задонщи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52565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Куликовская битва.Сказание о Мамаевом побоище. Поединок Пересвета с Челубе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6"/>
            <a:ext cx="3563888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72000"/>
          </a:xfrm>
        </p:spPr>
        <p:txBody>
          <a:bodyPr/>
          <a:lstStyle/>
          <a:p>
            <a:r>
              <a:rPr lang="ru-RU" dirty="0" smtClean="0"/>
              <a:t>Подвиги великих Русских полководцев</a:t>
            </a:r>
            <a:r>
              <a:rPr lang="en-US" dirty="0" smtClean="0"/>
              <a:t>,</a:t>
            </a:r>
            <a:r>
              <a:rPr lang="ru-RU" dirty="0" smtClean="0"/>
              <a:t>и в наши дни</a:t>
            </a:r>
            <a:r>
              <a:rPr lang="en-US" dirty="0" smtClean="0"/>
              <a:t>,</a:t>
            </a:r>
            <a:r>
              <a:rPr lang="ru-RU" dirty="0" smtClean="0"/>
              <a:t>являются примером мужества </a:t>
            </a:r>
            <a:r>
              <a:rPr lang="en-US" dirty="0" smtClean="0"/>
              <a:t>,</a:t>
            </a:r>
            <a:r>
              <a:rPr lang="ru-RU" dirty="0" smtClean="0"/>
              <a:t> любви и преданности Отечеству</a:t>
            </a:r>
            <a:endParaRPr lang="ru-RU" dirty="0"/>
          </a:p>
        </p:txBody>
      </p:sp>
      <p:pic>
        <p:nvPicPr>
          <p:cNvPr id="5122" name="Picture 2" descr="C:\Documents and Settings\Kadri\Рабочий стол\памит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5329">
            <a:off x="754137" y="2027448"/>
            <a:ext cx="4175339" cy="3899416"/>
          </a:xfrm>
          <a:prstGeom prst="rect">
            <a:avLst/>
          </a:prstGeom>
          <a:noFill/>
        </p:spPr>
      </p:pic>
      <p:pic>
        <p:nvPicPr>
          <p:cNvPr id="5123" name="Picture 3" descr="C:\Documents and Settings\Kadri\Рабочий стол\памятни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6835">
            <a:off x="5444702" y="2231954"/>
            <a:ext cx="3143457" cy="3569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1772816"/>
            <a:ext cx="5271120" cy="2349908"/>
          </a:xfrm>
        </p:spPr>
        <p:txBody>
          <a:bodyPr/>
          <a:lstStyle/>
          <a:p>
            <a:r>
              <a:rPr lang="ru-RU" sz="4400" dirty="0" smtClean="0"/>
              <a:t>Владимирский и </a:t>
            </a:r>
            <a:r>
              <a:rPr lang="ru-RU" sz="4400" dirty="0" smtClean="0"/>
              <a:t>Московский </a:t>
            </a:r>
            <a:r>
              <a:rPr lang="ru-RU" sz="4400" dirty="0" smtClean="0"/>
              <a:t>князь </a:t>
            </a:r>
            <a:r>
              <a:rPr lang="ru-RU" sz="5400" dirty="0" smtClean="0"/>
              <a:t>1359-1389</a:t>
            </a:r>
            <a:endParaRPr lang="ru-RU" sz="5400" dirty="0" smtClean="0"/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ГАПОУ МО «кандалакшский индустриальный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колледж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Выполнил :Козлов Эдуард (15 лет)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Руководитель : Зелинская А.И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Педагог дополнительного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образования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0"/>
            <a:ext cx="6783288" cy="1844824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Дмитрий Иванович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(Донской)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Program Files\Образовательные комплексы\История России. Часть 1. С Древнейших времен до начала XVI века\E4HOME_HIST_RUSS_1\data\res\DL_RES_5AA607E4-4ADA-44D0-BB1C-A559418A28B5\[IS6IR_4-19]_[PD_02-r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240360" cy="427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8305800" cy="1143000"/>
          </a:xfrm>
        </p:spPr>
        <p:txBody>
          <a:bodyPr/>
          <a:lstStyle/>
          <a:p>
            <a:r>
              <a:rPr lang="ru-RU" dirty="0" smtClean="0"/>
              <a:t>Дмитрий </a:t>
            </a:r>
            <a:r>
              <a:rPr lang="ru-RU" dirty="0" smtClean="0"/>
              <a:t>И</a:t>
            </a:r>
            <a:r>
              <a:rPr lang="ru-RU" dirty="0" smtClean="0"/>
              <a:t>ванович жестко и решительно подавил попытки Тверского и Рязанского княжеств помешать усилению Москвы</a:t>
            </a:r>
            <a:r>
              <a:rPr lang="en-US" dirty="0" smtClean="0"/>
              <a:t>,</a:t>
            </a:r>
            <a:r>
              <a:rPr lang="ru-RU" dirty="0" smtClean="0"/>
              <a:t>подчинил себе большинство русских князей трижды отбил походы литовского князя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-243408"/>
            <a:ext cx="8305800" cy="1981200"/>
          </a:xfrm>
        </p:spPr>
        <p:txBody>
          <a:bodyPr/>
          <a:lstStyle/>
          <a:p>
            <a:r>
              <a:rPr lang="ru-RU" dirty="0" smtClean="0"/>
              <a:t>Заслуги Дмитрия</a:t>
            </a:r>
            <a:br>
              <a:rPr lang="ru-RU" dirty="0" smtClean="0"/>
            </a:br>
            <a:r>
              <a:rPr lang="ru-RU" dirty="0" smtClean="0"/>
              <a:t>Ивановича</a:t>
            </a:r>
            <a:endParaRPr lang="ru-RU" dirty="0"/>
          </a:p>
        </p:txBody>
      </p:sp>
      <p:pic>
        <p:nvPicPr>
          <p:cNvPr id="1026" name="Picture 2" descr="C:\Documents and Settings\Kadri\Рабочий стол\донской 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32859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620416"/>
          </a:xfrm>
        </p:spPr>
        <p:txBody>
          <a:bodyPr>
            <a:noAutofit/>
          </a:bodyPr>
          <a:lstStyle/>
          <a:p>
            <a:r>
              <a:rPr lang="ru-RU" sz="4000" dirty="0" smtClean="0"/>
              <a:t>В Москве был </a:t>
            </a:r>
            <a:r>
              <a:rPr lang="ru-RU" sz="4000" dirty="0" err="1" smtClean="0"/>
              <a:t>построеный</a:t>
            </a:r>
            <a:r>
              <a:rPr lang="ru-RU" sz="4000" dirty="0" smtClean="0"/>
              <a:t> неприступный белокаменный кремль, </a:t>
            </a:r>
            <a:r>
              <a:rPr lang="ru-RU" sz="4000" dirty="0" smtClean="0"/>
              <a:t>Кремль обнесён каменной стеной</a:t>
            </a:r>
            <a:endParaRPr lang="ru-RU" sz="4000" dirty="0"/>
          </a:p>
        </p:txBody>
      </p:sp>
      <p:pic>
        <p:nvPicPr>
          <p:cNvPr id="4" name="Рисунок 3" descr="C:\Program Files\Образовательные комплексы\История России. Часть 1. С Древнейших времен до начала XVI века\E4HOME_HIST_RUSS_1\data\res\DL_RES_7B0A135E-B24A-4625-8780-64AD7F5D65F2\[IS6IR_4-20]_[PD_02-r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9127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3356992"/>
            <a:ext cx="4618856" cy="183644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Дмитрий </a:t>
            </a:r>
            <a:r>
              <a:rPr lang="ru-RU" sz="4400" dirty="0" smtClean="0"/>
              <a:t>И</a:t>
            </a:r>
            <a:r>
              <a:rPr lang="ru-RU" sz="4400" dirty="0" smtClean="0"/>
              <a:t>ванович отказался признать власть </a:t>
            </a:r>
            <a:r>
              <a:rPr lang="ru-RU" sz="4400" dirty="0" smtClean="0"/>
              <a:t>М</a:t>
            </a:r>
            <a:r>
              <a:rPr lang="ru-RU" sz="4400" dirty="0" smtClean="0"/>
              <a:t>амая и поставил под сомнение дальнейшую выплату дани золотой орде .</a:t>
            </a:r>
            <a:endParaRPr lang="ru-RU" sz="4400" dirty="0"/>
          </a:p>
        </p:txBody>
      </p:sp>
      <p:pic>
        <p:nvPicPr>
          <p:cNvPr id="4" name="Содержимое 3" descr="Ярлы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52839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1507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1368  </a:t>
            </a:r>
            <a:r>
              <a:rPr lang="ru-RU" sz="4800" dirty="0" smtClean="0"/>
              <a:t>    </a:t>
            </a:r>
            <a:r>
              <a:rPr lang="ru-RU" sz="4800" dirty="0" smtClean="0">
                <a:solidFill>
                  <a:srgbClr val="FF0000"/>
                </a:solidFill>
              </a:rPr>
              <a:t>все</a:t>
            </a:r>
            <a:endParaRPr lang="ru-RU" sz="4800" dirty="0" smtClean="0">
              <a:solidFill>
                <a:srgbClr val="FF0000"/>
              </a:solidFill>
            </a:endParaRPr>
          </a:p>
          <a:p>
            <a:r>
              <a:rPr lang="ru-RU" sz="4800" dirty="0" smtClean="0"/>
              <a:t>1370      </a:t>
            </a:r>
            <a:r>
              <a:rPr lang="ru-RU" sz="4800" dirty="0" smtClean="0">
                <a:solidFill>
                  <a:srgbClr val="FF0000"/>
                </a:solidFill>
              </a:rPr>
              <a:t>атаки</a:t>
            </a:r>
          </a:p>
          <a:p>
            <a:r>
              <a:rPr lang="ru-RU" sz="4800" dirty="0" smtClean="0"/>
              <a:t>1372      </a:t>
            </a:r>
            <a:r>
              <a:rPr lang="ru-RU" sz="4800" dirty="0" smtClean="0">
                <a:solidFill>
                  <a:srgbClr val="FF0000"/>
                </a:solidFill>
              </a:rPr>
              <a:t>отбиты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300" dirty="0" smtClean="0"/>
              <a:t>Противоборство с Литвой в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300" dirty="0" smtClean="0"/>
              <a:t>связи с экспансией  на</a:t>
            </a:r>
            <a:br>
              <a:rPr lang="ru-RU" sz="5300" dirty="0" smtClean="0"/>
            </a:br>
            <a:r>
              <a:rPr lang="ru-RU" sz="5300" dirty="0" smtClean="0"/>
              <a:t> русские земли</a:t>
            </a:r>
            <a:br>
              <a:rPr lang="ru-RU" sz="5300" dirty="0" smtClean="0"/>
            </a:br>
            <a:endParaRPr lang="ru-RU" sz="53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4088356" cy="476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3968" y="1700808"/>
            <a:ext cx="4402832" cy="48245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5400" dirty="0" smtClean="0"/>
              <a:t>Битва на </a:t>
            </a:r>
            <a:r>
              <a:rPr lang="ru-RU" sz="5400" dirty="0" err="1" smtClean="0"/>
              <a:t>Воже</a:t>
            </a:r>
            <a:r>
              <a:rPr lang="ru-RU" sz="5400" dirty="0" smtClean="0"/>
              <a:t> стала первой серьёзной победой войск </a:t>
            </a:r>
            <a:r>
              <a:rPr lang="ru-RU" sz="5400" dirty="0" smtClean="0"/>
              <a:t>Северо-Восточной Руси</a:t>
            </a:r>
            <a:r>
              <a:rPr lang="ru-RU" sz="5400" dirty="0" smtClean="0"/>
              <a:t> над большим войском Золотой Орды </a:t>
            </a:r>
            <a:endParaRPr lang="ru-RU" sz="5400" dirty="0" smtClean="0"/>
          </a:p>
          <a:p>
            <a:pPr>
              <a:buNone/>
            </a:pP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63272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Битва на </a:t>
            </a:r>
            <a:r>
              <a:rPr lang="ru-RU" sz="5400" dirty="0" err="1" smtClean="0"/>
              <a:t>р.Вожа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1378г.</a:t>
            </a:r>
            <a:endParaRPr lang="ru-RU" sz="5400" dirty="0" smtClean="0"/>
          </a:p>
        </p:txBody>
      </p:sp>
      <p:pic>
        <p:nvPicPr>
          <p:cNvPr id="2050" name="Picture 2" descr="C:\Documents and Settings\Kadri\Рабочий стол\во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925069" cy="497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12776"/>
            <a:ext cx="5050904" cy="4755232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Мамай готови</a:t>
            </a:r>
            <a:r>
              <a:rPr lang="ru-RU" sz="3600" dirty="0" smtClean="0"/>
              <a:t>т </a:t>
            </a:r>
            <a:r>
              <a:rPr lang="ru-RU" sz="3600" dirty="0" smtClean="0"/>
              <a:t>поход на русские земли собирая  максимальное  кол-во воинов из покоренных народов</a:t>
            </a:r>
            <a:endParaRPr lang="ru-RU" sz="3600" dirty="0" smtClean="0"/>
          </a:p>
          <a:p>
            <a:r>
              <a:rPr lang="ru-RU" sz="3600" dirty="0" smtClean="0"/>
              <a:t>Заключает </a:t>
            </a:r>
            <a:r>
              <a:rPr lang="ru-RU" sz="3600" dirty="0" smtClean="0"/>
              <a:t>союз с литовским князем Ягайло</a:t>
            </a:r>
          </a:p>
          <a:p>
            <a:r>
              <a:rPr lang="ru-RU" sz="3600" dirty="0" smtClean="0"/>
              <a:t>Нанимает г</a:t>
            </a:r>
            <a:r>
              <a:rPr lang="ru-RU" sz="3600" dirty="0" smtClean="0"/>
              <a:t>енуэзскую пехоту</a:t>
            </a:r>
            <a:endParaRPr lang="ru-RU" sz="3600" dirty="0" smtClean="0"/>
          </a:p>
          <a:p>
            <a:r>
              <a:rPr lang="ru-RU" sz="3600" dirty="0" smtClean="0"/>
              <a:t>Союз с рязанским </a:t>
            </a:r>
          </a:p>
          <a:p>
            <a:pPr>
              <a:buNone/>
            </a:pPr>
            <a:r>
              <a:rPr lang="ru-RU" sz="3600" dirty="0" smtClean="0"/>
              <a:t> князем </a:t>
            </a:r>
            <a:r>
              <a:rPr lang="ru-RU" sz="3600" dirty="0" smtClean="0"/>
              <a:t>Олегом</a:t>
            </a: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Темник Мамай </a:t>
            </a:r>
            <a:endParaRPr lang="ru-RU" sz="5400" dirty="0"/>
          </a:p>
        </p:txBody>
      </p:sp>
      <p:pic>
        <p:nvPicPr>
          <p:cNvPr id="5" name="Рисунок 4" descr="Мама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20688"/>
            <a:ext cx="32521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305800" cy="1143000"/>
          </a:xfrm>
        </p:spPr>
        <p:txBody>
          <a:bodyPr/>
          <a:lstStyle/>
          <a:p>
            <a:r>
              <a:rPr lang="ru-RU" dirty="0" smtClean="0"/>
              <a:t>Мамай замыслил проучить непокорных рабов русских поставить Русь в такое положение</a:t>
            </a:r>
            <a:r>
              <a:rPr lang="en-US" dirty="0" smtClean="0"/>
              <a:t>,</a:t>
            </a:r>
            <a:r>
              <a:rPr lang="ru-RU" dirty="0" smtClean="0"/>
              <a:t>чтоб она долго не посмела промышлять об освобождении от власти ханов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-990600"/>
            <a:ext cx="8305800" cy="1981200"/>
          </a:xfrm>
        </p:spPr>
        <p:txBody>
          <a:bodyPr/>
          <a:lstStyle/>
          <a:p>
            <a:r>
              <a:rPr lang="ru-RU" dirty="0" smtClean="0"/>
              <a:t>Причины войны</a:t>
            </a:r>
            <a:endParaRPr lang="ru-RU" dirty="0"/>
          </a:p>
        </p:txBody>
      </p:sp>
      <p:sp>
        <p:nvSpPr>
          <p:cNvPr id="1026" name="AutoShape 2" descr="https://im0-tub-ru.yandex.net/i?id=075a245475e25c8ad5aaae9d70e119ad&amp;n=33&amp;h=215&amp;w=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Kadri\Рабочий стол\дмитрий донс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06489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609</TotalTime>
  <Words>390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        Тема творческих работ: «Великие полководцы и флотоводцы России» Презентация: Козлова Эдуарда</vt:lpstr>
      <vt:lpstr>Дмитрий Иванович (Донской)</vt:lpstr>
      <vt:lpstr>Заслуги Дмитрия Ивановича</vt:lpstr>
      <vt:lpstr>В Москве был построеный неприступный белокаменный кремль, Кремль обнесён каменной стеной</vt:lpstr>
      <vt:lpstr>Дмитрий Иванович отказался признать власть Мамая и поставил под сомнение дальнейшую выплату дани золотой орде .</vt:lpstr>
      <vt:lpstr>         Противоборство с Литвой в  связи с экспансией  на  русские земли </vt:lpstr>
      <vt:lpstr> Битва на р.Вожа 1378г.</vt:lpstr>
      <vt:lpstr>Темник Мамай </vt:lpstr>
      <vt:lpstr>Причины войны</vt:lpstr>
      <vt:lpstr>Желание разделаться с поработителями созрела в народных умах и чувствах. Летопись говорит, что у Дмитрия набралось тогда 150 000 воинов</vt:lpstr>
      <vt:lpstr>Сергий ободрил Дмитрий и предсказал ему победу Это предсказаниеe возбудило в войске отвагу и надежду на победу Сергий пользовался всеобщим уважением за ним признавали дар пророчества Сергий отправил с Дмитрием двух  иноков Пересвета и Ослябю</vt:lpstr>
      <vt:lpstr> </vt:lpstr>
      <vt:lpstr>Битва началась с поединка  Александра Пересвета и Челубея,  оба богатыря поразили друг друга смертельно</vt:lpstr>
      <vt:lpstr>Ход войны</vt:lpstr>
      <vt:lpstr>Исход битвы</vt:lpstr>
      <vt:lpstr>Историческое значение битвы</vt:lpstr>
      <vt:lpstr> «Задонщина»ПАМИТНИК ДРЕВНЕРУССКОЙ ЛЕТЕРАТУРЫ</vt:lpstr>
      <vt:lpstr>Слайд 18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Владимирский и московский князь Дмитрий Иванович</dc:title>
  <dc:creator>uzer</dc:creator>
  <cp:lastModifiedBy>kik</cp:lastModifiedBy>
  <cp:revision>62</cp:revision>
  <dcterms:created xsi:type="dcterms:W3CDTF">2013-12-29T07:47:45Z</dcterms:created>
  <dcterms:modified xsi:type="dcterms:W3CDTF">2016-12-06T13:15:44Z</dcterms:modified>
</cp:coreProperties>
</file>