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306" r:id="rId4"/>
    <p:sldId id="307" r:id="rId5"/>
    <p:sldId id="309" r:id="rId6"/>
    <p:sldId id="259" r:id="rId7"/>
    <p:sldId id="290" r:id="rId8"/>
    <p:sldId id="266" r:id="rId9"/>
    <p:sldId id="260" r:id="rId10"/>
    <p:sldId id="288" r:id="rId11"/>
    <p:sldId id="272" r:id="rId12"/>
    <p:sldId id="268" r:id="rId13"/>
    <p:sldId id="291" r:id="rId14"/>
    <p:sldId id="292" r:id="rId15"/>
    <p:sldId id="293" r:id="rId16"/>
    <p:sldId id="294" r:id="rId17"/>
    <p:sldId id="299" r:id="rId18"/>
    <p:sldId id="298" r:id="rId19"/>
    <p:sldId id="261" r:id="rId20"/>
    <p:sldId id="262" r:id="rId21"/>
    <p:sldId id="264" r:id="rId22"/>
    <p:sldId id="295" r:id="rId23"/>
    <p:sldId id="296" r:id="rId24"/>
    <p:sldId id="297" r:id="rId25"/>
    <p:sldId id="289" r:id="rId26"/>
    <p:sldId id="313" r:id="rId27"/>
    <p:sldId id="258" r:id="rId28"/>
    <p:sldId id="310" r:id="rId29"/>
    <p:sldId id="300" r:id="rId30"/>
    <p:sldId id="269" r:id="rId31"/>
    <p:sldId id="308" r:id="rId32"/>
    <p:sldId id="312" r:id="rId33"/>
    <p:sldId id="274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F6D26-F1E3-4054-B7CF-2679E6ADFB54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B4471-73B9-451D-A99C-5609AFA7C1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21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085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23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441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766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866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459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099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751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671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482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122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361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478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1526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30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6591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812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487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40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209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904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670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904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515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818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4471-73B9-451D-A99C-5609AFA7C15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14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CD90-C8AF-4FF8-831C-534DFF779ECC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9787-A0F1-4CE2-BF54-B01E6AA272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04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CD90-C8AF-4FF8-831C-534DFF779ECC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9787-A0F1-4CE2-BF54-B01E6AA272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981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CD90-C8AF-4FF8-831C-534DFF779ECC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9787-A0F1-4CE2-BF54-B01E6AA272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103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CD90-C8AF-4FF8-831C-534DFF779ECC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9787-A0F1-4CE2-BF54-B01E6AA272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4619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CD90-C8AF-4FF8-831C-534DFF779ECC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9787-A0F1-4CE2-BF54-B01E6AA272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605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CD90-C8AF-4FF8-831C-534DFF779ECC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9787-A0F1-4CE2-BF54-B01E6AA272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972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CD90-C8AF-4FF8-831C-534DFF779ECC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9787-A0F1-4CE2-BF54-B01E6AA272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226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CD90-C8AF-4FF8-831C-534DFF779ECC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9787-A0F1-4CE2-BF54-B01E6AA272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623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CD90-C8AF-4FF8-831C-534DFF779ECC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9787-A0F1-4CE2-BF54-B01E6AA272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32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CD90-C8AF-4FF8-831C-534DFF779ECC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9787-A0F1-4CE2-BF54-B01E6AA272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480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CD90-C8AF-4FF8-831C-534DFF779ECC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9787-A0F1-4CE2-BF54-B01E6AA272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890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CD90-C8AF-4FF8-831C-534DFF779ECC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9787-A0F1-4CE2-BF54-B01E6AA272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918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CD90-C8AF-4FF8-831C-534DFF779ECC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9787-A0F1-4CE2-BF54-B01E6AA272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58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CD90-C8AF-4FF8-831C-534DFF779ECC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9787-A0F1-4CE2-BF54-B01E6AA272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80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CD90-C8AF-4FF8-831C-534DFF779ECC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9787-A0F1-4CE2-BF54-B01E6AA272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33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CD90-C8AF-4FF8-831C-534DFF779ECC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9787-A0F1-4CE2-BF54-B01E6AA272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369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CD90-C8AF-4FF8-831C-534DFF779ECC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9787-A0F1-4CE2-BF54-B01E6AA272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994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ED3CD90-C8AF-4FF8-831C-534DFF779ECC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9787-A0F1-4CE2-BF54-B01E6AA272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3293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6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6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5" Type="http://schemas.openxmlformats.org/officeDocument/2006/relationships/image" Target="../media/image6.pn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Relationship Id="rId1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4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4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3764" y="5790388"/>
            <a:ext cx="10934150" cy="642496"/>
          </a:xfrm>
        </p:spPr>
        <p:txBody>
          <a:bodyPr>
            <a:normAutofit fontScale="92500" lnSpcReduction="10000"/>
          </a:bodyPr>
          <a:lstStyle/>
          <a:p>
            <a:r>
              <a:rPr lang="ru-RU" sz="1600" dirty="0" smtClean="0">
                <a:solidFill>
                  <a:schemeClr val="tx1"/>
                </a:solidFill>
                <a:cs typeface="Calibri Light" pitchFamily="34" charset="0"/>
              </a:rPr>
              <a:t>студенты:</a:t>
            </a:r>
            <a:r>
              <a:rPr lang="ru-RU" sz="1600" dirty="0">
                <a:solidFill>
                  <a:schemeClr val="tx1"/>
                </a:solidFill>
                <a:cs typeface="Calibri Light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Сурмина </a:t>
            </a:r>
            <a:r>
              <a:rPr lang="ru-RU" sz="1600" dirty="0" smtClean="0">
                <a:solidFill>
                  <a:schemeClr val="tx1"/>
                </a:solidFill>
              </a:rPr>
              <a:t>Александра</a:t>
            </a:r>
          </a:p>
          <a:p>
            <a:r>
              <a:rPr lang="ru-RU" sz="1600" dirty="0" smtClean="0">
                <a:solidFill>
                  <a:schemeClr val="tx1"/>
                </a:solidFill>
                <a:cs typeface="Calibri Light" pitchFamily="34" charset="0"/>
              </a:rPr>
              <a:t>Преподаватель</a:t>
            </a:r>
            <a:r>
              <a:rPr lang="ru-RU" sz="1600" dirty="0">
                <a:solidFill>
                  <a:schemeClr val="tx1"/>
                </a:solidFill>
                <a:cs typeface="Calibri Light" pitchFamily="34" charset="0"/>
              </a:rPr>
              <a:t>: </a:t>
            </a:r>
            <a:r>
              <a:rPr lang="ru-RU" sz="1600" dirty="0" smtClean="0">
                <a:solidFill>
                  <a:schemeClr val="tx1"/>
                </a:solidFill>
                <a:cs typeface="Calibri Light" pitchFamily="34" charset="0"/>
              </a:rPr>
              <a:t>Зубарева</a:t>
            </a:r>
            <a:r>
              <a:rPr lang="en-US" sz="1600" dirty="0" smtClean="0">
                <a:solidFill>
                  <a:schemeClr val="tx1"/>
                </a:solidFill>
                <a:cs typeface="Calibri Light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cs typeface="Calibri Light" pitchFamily="34" charset="0"/>
              </a:rPr>
              <a:t>Татьяна Валентиновна</a:t>
            </a:r>
            <a:endParaRPr lang="ru-RU" sz="1600" dirty="0">
              <a:solidFill>
                <a:schemeClr val="tx1"/>
              </a:solidFill>
              <a:cs typeface="Calibri Light" pitchFamily="34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6253" y="207988"/>
            <a:ext cx="1062388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Государственное автономное профессиональное образовательное учреждение Мурманской области «Кандалакшский индустриальный колледж»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4000" u="sng" dirty="0" smtClean="0">
                <a:solidFill>
                  <a:srgbClr val="FDB9B9"/>
                </a:solidFill>
                <a:latin typeface="Vladimir Script" pitchFamily="66" charset="0"/>
              </a:rPr>
              <a:t/>
            </a:r>
            <a:br>
              <a:rPr lang="ru-RU" sz="4000" u="sng" dirty="0" smtClean="0">
                <a:solidFill>
                  <a:srgbClr val="FDB9B9"/>
                </a:solidFill>
                <a:latin typeface="Vladimir Script" pitchFamily="66" charset="0"/>
              </a:rPr>
            </a:br>
            <a:endParaRPr lang="ru-RU" sz="4000" u="sng" dirty="0" smtClean="0">
              <a:solidFill>
                <a:srgbClr val="FDB9B9"/>
              </a:solidFill>
              <a:latin typeface="Vladimir Script" pitchFamily="66" charset="0"/>
            </a:endParaRPr>
          </a:p>
          <a:p>
            <a:pPr algn="ctr"/>
            <a:r>
              <a:rPr lang="ru-RU" sz="4000" b="1" dirty="0" smtClean="0"/>
              <a:t>Великая </a:t>
            </a:r>
            <a:r>
              <a:rPr lang="ru-RU" sz="4000" b="1" dirty="0"/>
              <a:t>Отечественная </a:t>
            </a:r>
            <a:r>
              <a:rPr lang="ru-RU" sz="4000" b="1" dirty="0" smtClean="0"/>
              <a:t>война</a:t>
            </a:r>
          </a:p>
          <a:p>
            <a:pPr algn="ctr"/>
            <a:r>
              <a:rPr lang="ru-RU" sz="4000" b="1" dirty="0" smtClean="0"/>
              <a:t> </a:t>
            </a:r>
            <a:r>
              <a:rPr lang="ru-RU" sz="4000" b="1" dirty="0"/>
              <a:t>глазами современных подростков</a:t>
            </a:r>
            <a:r>
              <a:rPr lang="ru-RU" sz="4000" b="1" dirty="0" smtClean="0"/>
              <a:t>.</a:t>
            </a:r>
          </a:p>
          <a:p>
            <a:pPr algn="ctr"/>
            <a:r>
              <a:rPr lang="ru-RU" sz="4000" b="1" dirty="0" smtClean="0"/>
              <a:t> Летали </a:t>
            </a:r>
            <a:r>
              <a:rPr lang="ru-RU" sz="4000" b="1" dirty="0"/>
              <a:t>чтобы жить! </a:t>
            </a:r>
            <a:endParaRPr lang="ru-RU" sz="4000" b="1" u="sng" dirty="0" smtClean="0">
              <a:solidFill>
                <a:srgbClr val="FDB9B9"/>
              </a:solidFill>
              <a:latin typeface="Vladimir Script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5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 smtClean="0"/>
              <a:t>Командующий 7-й ВА </a:t>
            </a:r>
            <a:br>
              <a:rPr lang="ru-RU" dirty="0" smtClean="0"/>
            </a:br>
            <a:r>
              <a:rPr lang="ru-RU" dirty="0" smtClean="0"/>
              <a:t>Соколов Иван Михайлович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6" y="2115542"/>
            <a:ext cx="6371641" cy="45138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146" y="2115543"/>
            <a:ext cx="3128211" cy="44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25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 smtClean="0"/>
              <a:t>Командир 258-й истребительной дивизии Михаил Михайлович Головня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35" y="2338729"/>
            <a:ext cx="2887980" cy="39469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41" y="2779033"/>
            <a:ext cx="3047763" cy="367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01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443" y="452718"/>
            <a:ext cx="10127702" cy="1979586"/>
          </a:xfrm>
        </p:spPr>
        <p:txBody>
          <a:bodyPr/>
          <a:lstStyle/>
          <a:p>
            <a:pPr algn="ctr"/>
            <a:r>
              <a:rPr lang="ru-RU" dirty="0" smtClean="0"/>
              <a:t>Командир 260-й дивизии </a:t>
            </a:r>
            <a:br>
              <a:rPr lang="ru-RU" dirty="0" smtClean="0"/>
            </a:br>
            <a:r>
              <a:rPr lang="ru-RU" dirty="0" err="1" smtClean="0"/>
              <a:t>Удонин</a:t>
            </a:r>
            <a:r>
              <a:rPr lang="ru-RU" dirty="0" smtClean="0"/>
              <a:t> Иван Давидович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12" y="1996186"/>
            <a:ext cx="2923469" cy="45063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822" y="2094573"/>
            <a:ext cx="2629760" cy="411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07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268696"/>
            <a:ext cx="9650033" cy="1979586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93" y="947459"/>
            <a:ext cx="7439053" cy="5514199"/>
          </a:xfrm>
          <a:prstGeom prst="rect">
            <a:avLst/>
          </a:prstGeom>
        </p:spPr>
      </p:pic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96" y="1689086"/>
            <a:ext cx="7346652" cy="4063383"/>
          </a:xfr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860" y="1974273"/>
            <a:ext cx="7465796" cy="44911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685799"/>
            <a:ext cx="9772828" cy="577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54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27" y="1472225"/>
            <a:ext cx="4087420" cy="47741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748475"/>
            <a:ext cx="4378263" cy="5382162"/>
          </a:xfrm>
          <a:prstGeom prst="rect">
            <a:avLst/>
          </a:prstGeom>
        </p:spPr>
      </p:pic>
      <p:pic>
        <p:nvPicPr>
          <p:cNvPr id="15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16" y="1704109"/>
            <a:ext cx="6211442" cy="4207751"/>
          </a:xfr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129" y="1021996"/>
            <a:ext cx="6465468" cy="44436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748475"/>
            <a:ext cx="9696636" cy="56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75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121063"/>
            <a:ext cx="9306484" cy="44567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32" y="670818"/>
            <a:ext cx="8674768" cy="56543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47" y="1051913"/>
            <a:ext cx="6314053" cy="42607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62" y="1131320"/>
            <a:ext cx="7812629" cy="51766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6" y="452718"/>
            <a:ext cx="9772827" cy="600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13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84" y="589547"/>
            <a:ext cx="4533905" cy="58844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18" y="1865208"/>
            <a:ext cx="6928481" cy="460874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8622" y="1744580"/>
            <a:ext cx="9051232" cy="45038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386440"/>
            <a:ext cx="9556667" cy="63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19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09" y="475670"/>
            <a:ext cx="8263137" cy="54444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6" y="565660"/>
            <a:ext cx="9054335" cy="55533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58" y="515196"/>
            <a:ext cx="8886546" cy="54049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4" y="294820"/>
            <a:ext cx="10031449" cy="609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39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11" y="452718"/>
            <a:ext cx="8588839" cy="53764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452718"/>
            <a:ext cx="9200639" cy="57074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452718"/>
            <a:ext cx="9650033" cy="588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45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 smtClean="0"/>
              <a:t>7-я Военно</a:t>
            </a:r>
            <a:r>
              <a:rPr lang="ru-RU" dirty="0"/>
              <a:t>-</a:t>
            </a:r>
            <a:r>
              <a:rPr lang="ru-RU" dirty="0" smtClean="0"/>
              <a:t>Воздушная Армия Карельского фронта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72" y="2165570"/>
            <a:ext cx="5464331" cy="38997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4" y="2165569"/>
            <a:ext cx="5287110" cy="389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71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проекта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91886" y="1401288"/>
            <a:ext cx="10972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Патриотическое чувство не возникает само по себе. Это результат длительного, целенаправленного воспитательного воздействия на человека, начиная с самого детства. В связи с этим проблема нравственно </a:t>
            </a:r>
            <a:r>
              <a:rPr lang="ru-RU" sz="2400" dirty="0" smtClean="0"/>
              <a:t>- патриотического </a:t>
            </a:r>
            <a:r>
              <a:rPr lang="ru-RU" sz="2400" dirty="0"/>
              <a:t>воспитания подростков становится одной из актуальных</a:t>
            </a:r>
            <a:r>
              <a:rPr lang="ru-RU" sz="2400"/>
              <a:t>. </a:t>
            </a:r>
            <a:r>
              <a:rPr lang="ru-RU" sz="2400" dirty="0"/>
              <a:t> Нельзя быть патриотом, не чувствуя личной связи с Родиной, не зная, как любили, берегли и защищали ее наши предки, наши отцы и деды. Не следует также забывать, что война является одним из наиболее важных исторических опытов и практик в формировании, воспроизводстве, воспитании и восприятии настоящего мужчины. Образ воина остается одним из ключевых символов мужественности.  Таким образом, было принято решение разработать и реализовать проект «Великая Отечественная война глазами современных подростков».  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48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 smtClean="0"/>
              <a:t>7-я Военно</a:t>
            </a:r>
            <a:r>
              <a:rPr lang="ru-RU" dirty="0"/>
              <a:t>-</a:t>
            </a:r>
            <a:r>
              <a:rPr lang="ru-RU" dirty="0" smtClean="0"/>
              <a:t>Воздушная Армия Карельского фронта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76" y="2368138"/>
            <a:ext cx="5378876" cy="35905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847" y="2383262"/>
            <a:ext cx="5126545" cy="356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74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 smtClean="0"/>
              <a:t>7-я Военно</a:t>
            </a:r>
            <a:r>
              <a:rPr lang="ru-RU" dirty="0"/>
              <a:t>-</a:t>
            </a:r>
            <a:r>
              <a:rPr lang="ru-RU" dirty="0" smtClean="0"/>
              <a:t>Воздушная Армия Карельского фронта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32" y="2052537"/>
            <a:ext cx="6817895" cy="41196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58" y="2052537"/>
            <a:ext cx="8758989" cy="449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78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 smtClean="0"/>
              <a:t>7-я Военно</a:t>
            </a:r>
            <a:r>
              <a:rPr lang="ru-RU" dirty="0"/>
              <a:t>-</a:t>
            </a:r>
            <a:r>
              <a:rPr lang="ru-RU" dirty="0" smtClean="0"/>
              <a:t>Воздушная Армия Карельского фронта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41" y="2147306"/>
            <a:ext cx="7603347" cy="45094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09" y="2147306"/>
            <a:ext cx="7887839" cy="4336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430" y="2258991"/>
            <a:ext cx="6674520" cy="439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29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 smtClean="0"/>
              <a:t>7-я Военно</a:t>
            </a:r>
            <a:r>
              <a:rPr lang="ru-RU" dirty="0"/>
              <a:t>-</a:t>
            </a:r>
            <a:r>
              <a:rPr lang="ru-RU" dirty="0" smtClean="0"/>
              <a:t>Воздушная Армия Карельского фронта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2" y="2329915"/>
            <a:ext cx="5728878" cy="3738093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515" y="2039970"/>
            <a:ext cx="5560383" cy="431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77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650402"/>
          </a:xfrm>
        </p:spPr>
        <p:txBody>
          <a:bodyPr/>
          <a:lstStyle/>
          <a:p>
            <a:r>
              <a:rPr lang="ru-RU" dirty="0" smtClean="0"/>
              <a:t>7-я Военно</a:t>
            </a:r>
            <a:r>
              <a:rPr lang="ru-RU" dirty="0"/>
              <a:t>-</a:t>
            </a:r>
            <a:r>
              <a:rPr lang="ru-RU" dirty="0" smtClean="0"/>
              <a:t>Воздушная Армия Карельского фронта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36" y="2435735"/>
            <a:ext cx="7020491" cy="3781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16" y="1994252"/>
            <a:ext cx="5542683" cy="42430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2" y="1903763"/>
            <a:ext cx="6907217" cy="40471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38" y="2136057"/>
            <a:ext cx="6821026" cy="4134911"/>
          </a:xfrm>
          <a:prstGeom prst="rect">
            <a:avLst/>
          </a:prstGeom>
        </p:spPr>
      </p:pic>
      <p:pic>
        <p:nvPicPr>
          <p:cNvPr id="13" name="Объект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421" y="1705725"/>
            <a:ext cx="7365061" cy="4820071"/>
          </a:xfrm>
        </p:spPr>
      </p:pic>
    </p:spTree>
    <p:extLst>
      <p:ext uri="{BB962C8B-B14F-4D97-AF65-F5344CB8AC3E}">
        <p14:creationId xmlns:p14="http://schemas.microsoft.com/office/powerpoint/2010/main" val="128052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Герои Советского Союза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59" y="1264420"/>
            <a:ext cx="1189144" cy="1853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35" y="1264420"/>
            <a:ext cx="1411070" cy="1853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89" y="1264421"/>
            <a:ext cx="1432493" cy="1853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66" y="1262967"/>
            <a:ext cx="1260065" cy="18547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13" y="1262967"/>
            <a:ext cx="1418485" cy="18547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892" y="1262967"/>
            <a:ext cx="1386435" cy="18547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26" y="4089962"/>
            <a:ext cx="1189541" cy="16703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82" y="4089962"/>
            <a:ext cx="1180105" cy="16703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02" y="4089962"/>
            <a:ext cx="1266525" cy="16703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342" y="4089962"/>
            <a:ext cx="1093237" cy="16703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394" y="4089962"/>
            <a:ext cx="1221409" cy="16703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19" y="4089962"/>
            <a:ext cx="1287876" cy="16703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311" y="4089962"/>
            <a:ext cx="1076581" cy="167030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9379" y="5760265"/>
            <a:ext cx="1694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Анохин </a:t>
            </a:r>
          </a:p>
          <a:p>
            <a:pPr algn="ctr"/>
            <a:r>
              <a:rPr lang="ru-RU" dirty="0" smtClean="0"/>
              <a:t>Алексей</a:t>
            </a:r>
          </a:p>
          <a:p>
            <a:pPr algn="ctr"/>
            <a:r>
              <a:rPr lang="ru-RU" dirty="0" smtClean="0"/>
              <a:t>Васильевич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001017" y="5772625"/>
            <a:ext cx="1694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Данчук</a:t>
            </a:r>
          </a:p>
          <a:p>
            <a:pPr algn="ctr"/>
            <a:r>
              <a:rPr lang="ru-RU" dirty="0" smtClean="0"/>
              <a:t>Василий</a:t>
            </a:r>
          </a:p>
          <a:p>
            <a:pPr algn="ctr"/>
            <a:r>
              <a:rPr lang="ru-RU" dirty="0" smtClean="0"/>
              <a:t>Иванович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591147" y="5760265"/>
            <a:ext cx="1694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Бочков</a:t>
            </a:r>
          </a:p>
          <a:p>
            <a:pPr algn="ctr"/>
            <a:r>
              <a:rPr lang="ru-RU" dirty="0" smtClean="0"/>
              <a:t>Иван</a:t>
            </a:r>
          </a:p>
          <a:p>
            <a:pPr algn="ctr"/>
            <a:r>
              <a:rPr lang="ru-RU" dirty="0" smtClean="0"/>
              <a:t>Васильевич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142785" y="5760265"/>
            <a:ext cx="1694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Билюкин</a:t>
            </a:r>
          </a:p>
          <a:p>
            <a:pPr algn="ctr"/>
            <a:r>
              <a:rPr lang="ru-RU" dirty="0" smtClean="0"/>
              <a:t>Александр</a:t>
            </a:r>
          </a:p>
          <a:p>
            <a:pPr algn="ctr"/>
            <a:r>
              <a:rPr lang="ru-RU" dirty="0" smtClean="0"/>
              <a:t>Дмитриевич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661981" y="5760264"/>
            <a:ext cx="1694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Громов</a:t>
            </a:r>
          </a:p>
          <a:p>
            <a:pPr algn="ctr"/>
            <a:r>
              <a:rPr lang="ru-RU" dirty="0" smtClean="0"/>
              <a:t>Георгий</a:t>
            </a:r>
          </a:p>
          <a:p>
            <a:pPr algn="ctr"/>
            <a:r>
              <a:rPr lang="ru-RU" dirty="0" smtClean="0"/>
              <a:t>Васильевич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8283440" y="5760264"/>
            <a:ext cx="1694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Грошев</a:t>
            </a:r>
          </a:p>
          <a:p>
            <a:pPr algn="ctr"/>
            <a:r>
              <a:rPr lang="ru-RU" dirty="0" smtClean="0"/>
              <a:t>Николай</a:t>
            </a:r>
          </a:p>
          <a:p>
            <a:pPr algn="ctr"/>
            <a:r>
              <a:rPr lang="ru-RU" dirty="0" smtClean="0"/>
              <a:t>Петрович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9835109" y="5760264"/>
            <a:ext cx="1694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Дмитрюк</a:t>
            </a:r>
          </a:p>
          <a:p>
            <a:pPr algn="ctr"/>
            <a:r>
              <a:rPr lang="ru-RU" dirty="0" smtClean="0"/>
              <a:t>Григорий</a:t>
            </a:r>
          </a:p>
          <a:p>
            <a:pPr algn="ctr"/>
            <a:r>
              <a:rPr lang="ru-RU" dirty="0" smtClean="0"/>
              <a:t>Федосеевич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449379" y="3076563"/>
            <a:ext cx="1694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Зайцев</a:t>
            </a:r>
          </a:p>
          <a:p>
            <a:pPr algn="ctr"/>
            <a:r>
              <a:rPr lang="ru-RU" dirty="0" smtClean="0"/>
              <a:t>Николай</a:t>
            </a:r>
          </a:p>
          <a:p>
            <a:pPr algn="ctr"/>
            <a:r>
              <a:rPr lang="ru-RU" dirty="0" smtClean="0"/>
              <a:t>Иванович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2047822" y="3084845"/>
            <a:ext cx="173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Западинский</a:t>
            </a:r>
          </a:p>
          <a:p>
            <a:pPr algn="ctr"/>
            <a:r>
              <a:rPr lang="ru-RU" dirty="0" smtClean="0"/>
              <a:t>Александр</a:t>
            </a:r>
          </a:p>
          <a:p>
            <a:pPr algn="ctr"/>
            <a:r>
              <a:rPr lang="ru-RU" dirty="0" smtClean="0"/>
              <a:t>Семенович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870218" y="3085820"/>
            <a:ext cx="1694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Гальченко</a:t>
            </a:r>
          </a:p>
          <a:p>
            <a:pPr algn="ctr"/>
            <a:r>
              <a:rPr lang="ru-RU" dirty="0" smtClean="0"/>
              <a:t>Леонид</a:t>
            </a:r>
          </a:p>
          <a:p>
            <a:pPr algn="ctr"/>
            <a:r>
              <a:rPr lang="ru-RU" dirty="0" smtClean="0"/>
              <a:t>Акимович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5555081" y="3085820"/>
            <a:ext cx="1694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Бабаев</a:t>
            </a:r>
          </a:p>
          <a:p>
            <a:pPr algn="ctr"/>
            <a:r>
              <a:rPr lang="ru-RU" dirty="0" smtClean="0"/>
              <a:t>Александр</a:t>
            </a:r>
          </a:p>
          <a:p>
            <a:pPr algn="ctr"/>
            <a:r>
              <a:rPr lang="ru-RU" dirty="0" smtClean="0"/>
              <a:t>Иванович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7249314" y="3076563"/>
            <a:ext cx="1694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Высоцкий</a:t>
            </a:r>
          </a:p>
          <a:p>
            <a:pPr algn="ctr"/>
            <a:r>
              <a:rPr lang="ru-RU" dirty="0" smtClean="0"/>
              <a:t>Пётр</a:t>
            </a:r>
          </a:p>
          <a:p>
            <a:pPr algn="ctr"/>
            <a:r>
              <a:rPr lang="ru-RU" dirty="0" smtClean="0"/>
              <a:t>Иосифович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8987992" y="3075016"/>
            <a:ext cx="1694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Богданов</a:t>
            </a:r>
          </a:p>
          <a:p>
            <a:pPr algn="ctr"/>
            <a:r>
              <a:rPr lang="ru-RU" dirty="0" smtClean="0"/>
              <a:t>Виктор</a:t>
            </a:r>
          </a:p>
          <a:p>
            <a:pPr algn="ctr"/>
            <a:r>
              <a:rPr lang="ru-RU" dirty="0" smtClean="0"/>
              <a:t>Иванович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410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 err="1" smtClean="0"/>
              <a:t>Кутахов</a:t>
            </a:r>
            <a:r>
              <a:rPr lang="ru-RU" dirty="0" smtClean="0"/>
              <a:t> Павел Степанович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2978" y="2432304"/>
            <a:ext cx="5888195" cy="2790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/>
              <a:t>Дважды герой советского союза, советский </a:t>
            </a:r>
            <a:r>
              <a:rPr lang="ru-RU" sz="2400" b="1" dirty="0"/>
              <a:t>военачальник, Главный маршал авиации, Заслуженный военный лётчик СССР, заместитель министра обороны СССР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539" y="1743353"/>
            <a:ext cx="3426161" cy="439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63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 smtClean="0"/>
              <a:t>Памятный </a:t>
            </a:r>
            <a:r>
              <a:rPr lang="ru-RU" dirty="0"/>
              <a:t>знак мужеству и доблести летчиков 7-ой воздушной </a:t>
            </a:r>
            <a:r>
              <a:rPr lang="ru-RU" dirty="0" smtClean="0"/>
              <a:t>армии – винт от самолета «ПЕ-2»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1" y="2645993"/>
            <a:ext cx="6158047" cy="39613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662" y="2645993"/>
            <a:ext cx="4249254" cy="3961370"/>
          </a:xfrm>
          <a:prstGeom prst="rect">
            <a:avLst/>
          </a:prstGeom>
        </p:spPr>
      </p:pic>
      <p:pic>
        <p:nvPicPr>
          <p:cNvPr id="10" name="a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475720" y="6164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56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 smtClean="0"/>
              <a:t>Взлетали, чтобы победить!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10" y="1442511"/>
            <a:ext cx="10351981" cy="498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64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650402"/>
          </a:xfrm>
        </p:spPr>
        <p:txBody>
          <a:bodyPr/>
          <a:lstStyle/>
          <a:p>
            <a:pPr algn="ctr"/>
            <a:r>
              <a:rPr lang="ru-RU" dirty="0"/>
              <a:t>Взлетали, чтобы победить!</a:t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617301"/>
            <a:ext cx="9970428" cy="48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74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43573"/>
          </a:xfrm>
        </p:spPr>
        <p:txBody>
          <a:bodyPr/>
          <a:lstStyle/>
          <a:p>
            <a:r>
              <a:rPr lang="ru-RU" dirty="0" smtClean="0"/>
              <a:t>Цель проекта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5503" y="1354237"/>
            <a:ext cx="9190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Создание рукописной книги «Летали чтобы жить!», посвященной подвигу летчиков легендарной 7-й Воздушной Армии Карельского фронта.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5" y="3187224"/>
            <a:ext cx="2402617" cy="33192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36" y="3187224"/>
            <a:ext cx="2490598" cy="3320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92" y="3187224"/>
            <a:ext cx="2490599" cy="332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15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 smtClean="0"/>
              <a:t>Музей 7-й Воздушной Армии </a:t>
            </a:r>
            <a:br>
              <a:rPr lang="ru-RU" dirty="0" smtClean="0"/>
            </a:br>
            <a:r>
              <a:rPr lang="ru-RU" dirty="0" smtClean="0"/>
              <a:t>«В небе Заполярья»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2144268"/>
            <a:ext cx="5285232" cy="39639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4263" y="1480773"/>
            <a:ext cx="3963924" cy="52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23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 smtClean="0"/>
              <a:t>Музей 7-й Воздушной Армии </a:t>
            </a:r>
            <a:br>
              <a:rPr lang="ru-RU" dirty="0" smtClean="0"/>
            </a:br>
            <a:r>
              <a:rPr lang="ru-RU" dirty="0" smtClean="0"/>
              <a:t>«В небе Заполярья»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37" y="1897887"/>
            <a:ext cx="5463974" cy="465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99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634" y="510638"/>
            <a:ext cx="9880269" cy="1342609"/>
          </a:xfrm>
        </p:spPr>
        <p:txBody>
          <a:bodyPr/>
          <a:lstStyle/>
          <a:p>
            <a:pPr algn="ctr"/>
            <a:r>
              <a:rPr lang="ru-RU" dirty="0" smtClean="0"/>
              <a:t>Памяти павших будьте достойны!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03" y="2406056"/>
            <a:ext cx="6067469" cy="40449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2354048"/>
            <a:ext cx="5462649" cy="40969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26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091" y="289368"/>
            <a:ext cx="10000527" cy="1932972"/>
          </a:xfrm>
        </p:spPr>
        <p:txBody>
          <a:bodyPr/>
          <a:lstStyle/>
          <a:p>
            <a:pPr algn="ctr"/>
            <a:r>
              <a:rPr lang="ru-RU" sz="4000" dirty="0" smtClean="0"/>
              <a:t>Помните! </a:t>
            </a:r>
            <a:br>
              <a:rPr lang="ru-RU" sz="4000" dirty="0" smtClean="0"/>
            </a:br>
            <a:r>
              <a:rPr lang="ru-RU" sz="4000" dirty="0" smtClean="0"/>
              <a:t>Через века , через года, - Помните!</a:t>
            </a:r>
            <a:endParaRPr lang="ru-RU" sz="40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8" y="1909823"/>
            <a:ext cx="10697554" cy="4838217"/>
          </a:xfrm>
          <a:prstGeom prst="rect">
            <a:avLst/>
          </a:prstGeom>
        </p:spPr>
      </p:pic>
      <p:pic>
        <p:nvPicPr>
          <p:cNvPr id="5" name="050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429023" y="6138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45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проекта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0812" y="1560619"/>
            <a:ext cx="960812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dirty="0" smtClean="0"/>
              <a:t>Оживить </a:t>
            </a:r>
            <a:r>
              <a:rPr lang="ru-RU" sz="2400" b="1" dirty="0"/>
              <a:t>творческую и поисково-исследовательскую активность учащихся через проектную деятельность;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dirty="0" smtClean="0"/>
              <a:t>Вовлечение </a:t>
            </a:r>
            <a:r>
              <a:rPr lang="ru-RU" sz="2400" b="1" dirty="0"/>
              <a:t>студентов  в изучение истории 7-ой воздушной </a:t>
            </a:r>
            <a:r>
              <a:rPr lang="ru-RU" sz="2400" b="1" dirty="0" smtClean="0"/>
              <a:t>армии;</a:t>
            </a:r>
            <a:endParaRPr lang="ru-RU" sz="2400" b="1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dirty="0" smtClean="0"/>
              <a:t>Развитие </a:t>
            </a:r>
            <a:r>
              <a:rPr lang="ru-RU" sz="2400" b="1" dirty="0"/>
              <a:t>интереса молодёжи к истории родного края;</a:t>
            </a:r>
            <a:br>
              <a:rPr lang="ru-RU" sz="2400" b="1" dirty="0"/>
            </a:br>
            <a:r>
              <a:rPr lang="ru-RU" sz="2400" b="1" dirty="0" smtClean="0"/>
              <a:t>Воспитание </a:t>
            </a:r>
            <a:r>
              <a:rPr lang="ru-RU" sz="2400" b="1" dirty="0"/>
              <a:t>патриотических чувств;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dirty="0" smtClean="0"/>
              <a:t>Формировать </a:t>
            </a:r>
            <a:r>
              <a:rPr lang="ru-RU" sz="2400" b="1" dirty="0"/>
              <a:t>умения работать с архивами, в том числе и </a:t>
            </a:r>
            <a:r>
              <a:rPr lang="ru-RU" sz="2400" b="1" dirty="0" smtClean="0"/>
              <a:t>семейными</a:t>
            </a:r>
            <a:r>
              <a:rPr lang="ru-RU" sz="2400" b="1" dirty="0"/>
              <a:t>.</a:t>
            </a:r>
          </a:p>
          <a:p>
            <a:pPr marL="342900" indent="-342900">
              <a:buAutoNum type="arabicPeriod"/>
            </a:pPr>
            <a:endParaRPr lang="ru-RU" sz="2000" b="1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443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3538" y="428263"/>
            <a:ext cx="1118084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b="1" dirty="0" smtClean="0"/>
              <a:t>Объект исследования: боевой путь лётчиков 7-й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 </a:t>
            </a:r>
            <a:r>
              <a:rPr lang="ru-RU" sz="2400" b="1" dirty="0" smtClean="0"/>
              <a:t>   Воздушной Армии в Великой Отечественной Войне. </a:t>
            </a:r>
            <a:endParaRPr lang="ru-RU" sz="2400" b="1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b="1" dirty="0" smtClean="0"/>
              <a:t>Предмет исследования: историческое исследование истории формирования 7-й Воздушной Армии.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b="1" dirty="0" smtClean="0"/>
              <a:t>Практическая значимость: материалы проекта могут быть использованы на уроках истории и классных часах.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b="1" dirty="0" smtClean="0"/>
              <a:t>Гипотеза: мы предполагаем, что данный проект заинтересует студентов и преподавателей ГАПОУ МО «КИК», общественные организации города, а также всех интересующихся историей родного края.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7529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 smtClean="0"/>
              <a:t>7-я Военно</a:t>
            </a:r>
            <a:r>
              <a:rPr lang="ru-RU" dirty="0"/>
              <a:t>-</a:t>
            </a:r>
            <a:r>
              <a:rPr lang="ru-RU" dirty="0" smtClean="0"/>
              <a:t>Воздушная Армия Карельского фронта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8789" y="2279561"/>
            <a:ext cx="60653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/>
              <a:t>7-ая ВА сформирована 1 декабря 1942 на базе ВВС Карельского фронта. Первоначально в её</a:t>
            </a:r>
          </a:p>
          <a:p>
            <a:pPr algn="just"/>
            <a:r>
              <a:rPr lang="ru-RU" sz="1600" b="1" dirty="0"/>
              <a:t>состав входили 258-я и 259-я истребительные, 260-я штурмовая, 261-я бомбардировочная</a:t>
            </a:r>
          </a:p>
          <a:p>
            <a:pPr algn="just"/>
            <a:r>
              <a:rPr lang="ru-RU" sz="1600" b="1" dirty="0"/>
              <a:t>авиадивизии</a:t>
            </a:r>
            <a:r>
              <a:rPr lang="ru-RU" sz="1600" b="1" dirty="0" smtClean="0"/>
              <a:t>, отдельные </a:t>
            </a:r>
            <a:r>
              <a:rPr lang="ru-RU" sz="1600" b="1" dirty="0"/>
              <a:t>полки и </a:t>
            </a:r>
            <a:r>
              <a:rPr lang="ru-RU" sz="1600" b="1" dirty="0" smtClean="0"/>
              <a:t>эскадрильи. </a:t>
            </a:r>
            <a:r>
              <a:rPr lang="ru-RU" sz="1600" b="1" dirty="0"/>
              <a:t>Во взаимодействии с ВВС СФ ударами </a:t>
            </a:r>
            <a:r>
              <a:rPr lang="ru-RU" sz="1600" b="1" dirty="0" smtClean="0"/>
              <a:t>по аэродромам </a:t>
            </a:r>
            <a:r>
              <a:rPr lang="ru-RU" sz="1600" b="1" dirty="0"/>
              <a:t>противника содействовали проводке судов союзников в Мурманск и </a:t>
            </a:r>
            <a:r>
              <a:rPr lang="ru-RU" sz="1600" b="1" dirty="0" smtClean="0"/>
              <a:t>прикрывали транспортировку </a:t>
            </a:r>
            <a:r>
              <a:rPr lang="ru-RU" sz="1600" b="1" dirty="0"/>
              <a:t>грузов по Кировской железной дороге. Армия была выведена в резерв 15 </a:t>
            </a:r>
            <a:r>
              <a:rPr lang="ru-RU" sz="1600" b="1" dirty="0" smtClean="0"/>
              <a:t>ноября 1944 </a:t>
            </a:r>
            <a:r>
              <a:rPr lang="ru-RU" sz="1600" b="1" dirty="0"/>
              <a:t>года</a:t>
            </a:r>
            <a:r>
              <a:rPr lang="ru-RU" sz="1600" b="1" dirty="0" smtClean="0"/>
              <a:t>, а </a:t>
            </a:r>
            <a:r>
              <a:rPr lang="ru-RU" sz="1600" b="1" dirty="0"/>
              <a:t>расформирована 1 апреля 1945 года. За время войны летчики совершили около </a:t>
            </a:r>
            <a:r>
              <a:rPr lang="ru-RU" sz="1600" b="1" dirty="0" smtClean="0"/>
              <a:t>60 тыс</a:t>
            </a:r>
            <a:r>
              <a:rPr lang="ru-RU" sz="1600" b="1" dirty="0"/>
              <a:t>. </a:t>
            </a:r>
            <a:r>
              <a:rPr lang="ru-RU" sz="1600" b="1" dirty="0" smtClean="0"/>
              <a:t>вылетов</a:t>
            </a:r>
            <a:r>
              <a:rPr lang="ru-RU" sz="1600" b="1" dirty="0"/>
              <a:t>. Командующий армией с ноября 1944 года по апрель 1945 года </a:t>
            </a:r>
            <a:r>
              <a:rPr lang="ru-RU" sz="1600" b="1" dirty="0" smtClean="0"/>
              <a:t>генерал-полковник </a:t>
            </a:r>
            <a:r>
              <a:rPr lang="ru-RU" sz="1600" b="1" dirty="0"/>
              <a:t>авиации И.М. Соколов.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34" y="1983347"/>
            <a:ext cx="5374339" cy="40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83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 smtClean="0"/>
              <a:t>Начало Великой Отечественной Войны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4" y="2172721"/>
            <a:ext cx="6012132" cy="32525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32" y="2054527"/>
            <a:ext cx="9913004" cy="42401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32" y="1998704"/>
            <a:ext cx="9433212" cy="40741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31" y="2303505"/>
            <a:ext cx="8819147" cy="4052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8" y="1975160"/>
            <a:ext cx="10214202" cy="4319556"/>
          </a:xfrm>
          <a:prstGeom prst="rect">
            <a:avLst/>
          </a:prstGeom>
        </p:spPr>
      </p:pic>
      <p:pic>
        <p:nvPicPr>
          <p:cNvPr id="5" name="Объявление войны (обрезан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04029" y="614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62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999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50033" cy="1979586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2" y="1302536"/>
            <a:ext cx="7176960" cy="53647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705" y="565660"/>
            <a:ext cx="6256179" cy="48392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150" y="266402"/>
            <a:ext cx="4388251" cy="58510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3" y="266402"/>
            <a:ext cx="10031796" cy="64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8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358815"/>
            <a:ext cx="9650033" cy="2073489"/>
          </a:xfrm>
        </p:spPr>
        <p:txBody>
          <a:bodyPr/>
          <a:lstStyle/>
          <a:p>
            <a:r>
              <a:rPr lang="ru-RU" dirty="0" smtClean="0"/>
              <a:t>7-я Военно</a:t>
            </a:r>
            <a:r>
              <a:rPr lang="ru-RU" dirty="0"/>
              <a:t>-</a:t>
            </a:r>
            <a:r>
              <a:rPr lang="ru-RU" dirty="0" smtClean="0"/>
              <a:t>Воздушная Армия Карельского фронта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39" y="0"/>
            <a:ext cx="718453" cy="1131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" y="1820184"/>
            <a:ext cx="3657020" cy="2394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05" y="1820185"/>
            <a:ext cx="6751932" cy="49320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2" y="4297553"/>
            <a:ext cx="3657019" cy="245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92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919</TotalTime>
  <Words>440</Words>
  <Application>Microsoft Office PowerPoint</Application>
  <PresentationFormat>Широкоэкранный</PresentationFormat>
  <Paragraphs>118</Paragraphs>
  <Slides>33</Slides>
  <Notes>26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Century Gothic</vt:lpstr>
      <vt:lpstr>Vladimir Script</vt:lpstr>
      <vt:lpstr>Wingdings</vt:lpstr>
      <vt:lpstr>Wingdings 3</vt:lpstr>
      <vt:lpstr>Ион</vt:lpstr>
      <vt:lpstr>Презентация PowerPoint</vt:lpstr>
      <vt:lpstr>Актуальность проекта</vt:lpstr>
      <vt:lpstr>Цель проекта</vt:lpstr>
      <vt:lpstr>Задачи проекта</vt:lpstr>
      <vt:lpstr>Презентация PowerPoint</vt:lpstr>
      <vt:lpstr>7-я Военно-Воздушная Армия Карельского фронта </vt:lpstr>
      <vt:lpstr>Начало Великой Отечественной Войны </vt:lpstr>
      <vt:lpstr> </vt:lpstr>
      <vt:lpstr>7-я Военно-Воздушная Армия Карельского фронта </vt:lpstr>
      <vt:lpstr>Командующий 7-й ВА  Соколов Иван Михайлович </vt:lpstr>
      <vt:lpstr>Командир 258-й истребительной дивизии Михаил Михайлович Головня </vt:lpstr>
      <vt:lpstr>Командир 260-й дивизии  Удонин Иван Давидович </vt:lpstr>
      <vt:lpstr> </vt:lpstr>
      <vt:lpstr> </vt:lpstr>
      <vt:lpstr> </vt:lpstr>
      <vt:lpstr> </vt:lpstr>
      <vt:lpstr> </vt:lpstr>
      <vt:lpstr> </vt:lpstr>
      <vt:lpstr>7-я Военно-Воздушная Армия Карельского фронта </vt:lpstr>
      <vt:lpstr>7-я Военно-Воздушная Армия Карельского фронта </vt:lpstr>
      <vt:lpstr>7-я Военно-Воздушная Армия Карельского фронта </vt:lpstr>
      <vt:lpstr>7-я Военно-Воздушная Армия Карельского фронта </vt:lpstr>
      <vt:lpstr>7-я Военно-Воздушная Армия Карельского фронта </vt:lpstr>
      <vt:lpstr>7-я Военно-Воздушная Армия Карельского фронта </vt:lpstr>
      <vt:lpstr>Герои Советского Союза </vt:lpstr>
      <vt:lpstr>Кутахов Павел Степанович </vt:lpstr>
      <vt:lpstr>Памятный знак мужеству и доблести летчиков 7-ой воздушной армии – винт от самолета «ПЕ-2» </vt:lpstr>
      <vt:lpstr>Взлетали, чтобы победить! </vt:lpstr>
      <vt:lpstr>Взлетали, чтобы победить! </vt:lpstr>
      <vt:lpstr>Музей 7-й Воздушной Армии  «В небе Заполярья» </vt:lpstr>
      <vt:lpstr>Музей 7-й Воздушной Армии  «В небе Заполярья»  </vt:lpstr>
      <vt:lpstr>Памяти павших будьте достойны!</vt:lpstr>
      <vt:lpstr>Помните!  Через века , через года, - Помните!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Jaroslav</dc:creator>
  <cp:lastModifiedBy>user</cp:lastModifiedBy>
  <cp:revision>99</cp:revision>
  <dcterms:created xsi:type="dcterms:W3CDTF">2019-02-17T13:44:20Z</dcterms:created>
  <dcterms:modified xsi:type="dcterms:W3CDTF">2021-03-31T09:26:32Z</dcterms:modified>
</cp:coreProperties>
</file>