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7" r:id="rId2"/>
    <p:sldId id="257" r:id="rId3"/>
    <p:sldId id="262" r:id="rId4"/>
    <p:sldId id="261" r:id="rId5"/>
    <p:sldId id="260" r:id="rId6"/>
    <p:sldId id="265" r:id="rId7"/>
    <p:sldId id="276" r:id="rId8"/>
    <p:sldId id="275" r:id="rId9"/>
    <p:sldId id="264" r:id="rId10"/>
    <p:sldId id="258" r:id="rId11"/>
    <p:sldId id="266" r:id="rId12"/>
    <p:sldId id="259" r:id="rId13"/>
    <p:sldId id="269" r:id="rId14"/>
    <p:sldId id="270" r:id="rId15"/>
    <p:sldId id="271" r:id="rId16"/>
    <p:sldId id="272" r:id="rId17"/>
    <p:sldId id="273" r:id="rId18"/>
    <p:sldId id="274" r:id="rId19"/>
    <p:sldId id="267" r:id="rId20"/>
    <p:sldId id="256" r:id="rId21"/>
    <p:sldId id="26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0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4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974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07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357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6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02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8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0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2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6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5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2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1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8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6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6D098-C53D-49B4-A1FF-E0658E7044C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867FA3-A291-42EF-A9AC-237A38B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6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q=http://www.fskn.gov.ru/&amp;sa=D&amp;sntz=1&amp;usg=AFQjCNGCqp22Yb9eepg96lgthNmVw5HT0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rebenok@gov-murman.ru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2099" y="1304693"/>
            <a:ext cx="9032486" cy="191800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урок для родителей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«Имею право знать!»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54390" y="4050833"/>
            <a:ext cx="5274528" cy="20934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Романченко Н.В. 1 категории, ГАПОУ МО «КИК»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8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427" y="526748"/>
            <a:ext cx="8596668" cy="85121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4"/>
                </a:solidFill>
                <a:latin typeface="a_MonumentoTitul" pitchFamily="18" charset="-52"/>
              </a:rPr>
              <a:t>Почему подростки уязвимы?</a:t>
            </a:r>
            <a:r>
              <a:rPr lang="en-US" altLang="ru-RU" b="1" dirty="0">
                <a:solidFill>
                  <a:schemeClr val="accent4"/>
                </a:solidFill>
              </a:rPr>
              <a:t/>
            </a:r>
            <a:br>
              <a:rPr lang="en-US" altLang="ru-RU" b="1" dirty="0">
                <a:solidFill>
                  <a:schemeClr val="accent4"/>
                </a:solidFill>
              </a:rPr>
            </a:b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0021"/>
            <a:ext cx="7072764" cy="508901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знают, как реализовать свои потребности, желания;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четких жизненных целей и ценностей;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значимо признание сверстников;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 устойчивы в ситуации стресса;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 жизненного опыта;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отрицают авторитеты;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бескомпромиссны.</a:t>
            </a:r>
          </a:p>
          <a:p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 rotWithShape="1">
          <a:blip r:embed="rId2" cstate="print"/>
          <a:srcRect l="15228" r="-1"/>
          <a:stretch/>
        </p:blipFill>
        <p:spPr bwMode="auto">
          <a:xfrm>
            <a:off x="7225594" y="2948181"/>
            <a:ext cx="4483002" cy="36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170" name="Picture 2" descr="https://pishikrasivo.ru/wp-content/uploads/2022/01/krizis-podrostkovogo-vozra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60" y="289932"/>
            <a:ext cx="4623497" cy="27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97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5626"/>
            <a:ext cx="8596668" cy="78338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4"/>
                </a:solidFill>
                <a:latin typeface="a_MonumentoTitul" panose="02060906030706050204" pitchFamily="18" charset="-52"/>
              </a:rPr>
              <a:t>Кто такие подростки «группы риска»?</a:t>
            </a:r>
            <a:r>
              <a:rPr lang="en-US" altLang="ru-RU" b="1" dirty="0">
                <a:solidFill>
                  <a:schemeClr val="accent4"/>
                </a:solidFill>
              </a:rPr>
              <a:t/>
            </a:r>
            <a:br>
              <a:rPr lang="en-US" altLang="ru-RU" b="1" dirty="0">
                <a:solidFill>
                  <a:schemeClr val="accent4"/>
                </a:solidFill>
              </a:rPr>
            </a:b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758284"/>
            <a:ext cx="7195427" cy="579863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употребляющие алкоголь, </a:t>
            </a:r>
            <a:r>
              <a:rPr lang="ru-RU" alt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психоактивные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недостатками физического развития;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совершившие серьезный проступок или жертвы уголовного преступления (в том числе, насилия);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влиянием опасных групп (в том числе, в </a:t>
            </a:r>
            <a:r>
              <a:rPr lang="ru-RU" alt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религиозных сект или молодежных течений.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сложной семейной ситуации;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 переживающие несчастную любовь;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депрессивном состоянии;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реальных друзей;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устойчивых интересов, хобби;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серьезными проблемы в учебе;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отличники, остро переживающие любые неудачи;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историей суицида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672038" y="175626"/>
            <a:ext cx="4047893" cy="668218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/>
          <a:stretch>
            <a:fillRect/>
          </a:stretch>
        </p:blipFill>
        <p:spPr>
          <a:xfrm>
            <a:off x="7309499" y="3345366"/>
            <a:ext cx="4654521" cy="35124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194" name="Picture 2" descr="https://psy-files.ru/wp-content/uploads/a/c/c/acc0bf95d47286269a4e32ce1bf236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380" y="0"/>
            <a:ext cx="4191620" cy="31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16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51" y="289932"/>
            <a:ext cx="8805823" cy="1037063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предотвратить беду?</a:t>
            </a:r>
            <a:r>
              <a:rPr lang="en-US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3815" y="959005"/>
            <a:ext cx="7839307" cy="5531005"/>
          </a:xfrm>
        </p:spPr>
        <p:txBody>
          <a:bodyPr>
            <a:normAutofit fontScale="85000" lnSpcReduction="20000"/>
          </a:bodyPr>
          <a:lstStyle/>
          <a:p>
            <a:r>
              <a:rPr lang="en-US" altLang="ru-RU" b="1" dirty="0">
                <a:solidFill>
                  <a:schemeClr val="tx1"/>
                </a:solidFill>
              </a:rPr>
              <a:t/>
            </a:r>
            <a:br>
              <a:rPr lang="en-US" altLang="ru-RU" b="1" dirty="0">
                <a:solidFill>
                  <a:schemeClr val="tx1"/>
                </a:solidFill>
              </a:rPr>
            </a:b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Сохраняйте спокойствие.</a:t>
            </a:r>
            <a:r>
              <a:rPr lang="ru-RU" altLang="ru-RU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Развивайте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навыки преодоления сложных ситуаций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 справляться   со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стрессом!</a:t>
            </a:r>
            <a:endParaRPr lang="en-US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2. </a:t>
            </a:r>
            <a:r>
              <a:rPr lang="ru-RU" altLang="ru-RU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степень Вашего участия. 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Оцените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степень Вашего участия.</a:t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список, что самое важное в Вашей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 (запишите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столбик).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левой стороны расставьте номера: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самое важное, 2 – менее важное и т.д.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Вспомните, например, вчерашний день.</a:t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правой стороны столбика напишите, сколько  времени (часов, минут) Вы уделили этому.</a:t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номер слева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указанное справа.</a:t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посмотрите,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занимает ребенок этом в ряду?</a:t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времени Вы уделили ему?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fs.znanio.ru/d5af0e/e4/56/08258889f58d65871ca799b358ccdcab4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86" y="188930"/>
            <a:ext cx="4075113" cy="306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Stok_photo_Addict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0188">
            <a:off x="8344731" y="4058352"/>
            <a:ext cx="2663825" cy="2446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25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24" y="234176"/>
            <a:ext cx="10063976" cy="1155530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32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доверительный контакт.</a:t>
            </a:r>
            <a:br>
              <a:rPr lang="ru-RU" altLang="ru-RU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461" y="1005840"/>
            <a:ext cx="7431539" cy="58521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как Вы любите своего ребёнка, выпишите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листочек все то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можете его похвалить, все то, за что Вы можете ему сказать спасибо. 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 об этом ребенку сегодня. 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об этом ребенку каждый день</a:t>
            </a:r>
            <a:r>
              <a:rPr lang="ru-RU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10012" y="2724600"/>
            <a:ext cx="2501759" cy="1377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darfix.ru/wp-content/uploads/e/8/5/e851868eeb155f7a707aa6d327b456d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" y="985396"/>
            <a:ext cx="4557894" cy="31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syfiles.ru/wp-content/uploads/6/6/0/6606cef80dfff4563e8169919bcadb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" y="4184122"/>
            <a:ext cx="4557894" cy="256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7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17" y="189572"/>
            <a:ext cx="11006253" cy="1059366"/>
          </a:xfrm>
        </p:spPr>
        <p:txBody>
          <a:bodyPr>
            <a:noAutofit/>
          </a:bodyPr>
          <a:lstStyle/>
          <a:p>
            <a:r>
              <a:rPr lang="en-US" altLang="ru-RU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ru-RU" sz="28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доверительные отношения с ребенком.</a:t>
            </a:r>
            <a:r>
              <a:rPr lang="en-US" altLang="ru-RU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6088" y="613317"/>
            <a:ext cx="8753707" cy="65680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Обсуждайте с ребенком то, что он узнаете из Интернета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язык, на котором говорит Ваш ребенок.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воспринимайте его проблемы и переживания серьезно, без критики и насмешек.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 о его переживаниях, чувствах, эмоциях.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Обсуждайте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ближайшее и далекое будущее.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Заботьтесь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чтобы подросток «принимал» свое тело, себя таким, какой он есть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 заботе о ближних (старшее поколение, младшие дети, домашние питомцы).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традиции и ритуалы.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режим дня подростка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4821" y="2873065"/>
            <a:ext cx="886837" cy="13356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dn.7sisters.ru/wp-content/uploads/2018/08/children-cris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8" y="963303"/>
            <a:ext cx="3246120" cy="260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edaboutme.ru/upload/medialibrary/765/shutterstock_483300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8" y="3540907"/>
            <a:ext cx="3246120" cy="30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7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218" y="232599"/>
            <a:ext cx="11653025" cy="1427355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домашнюю </a:t>
            </a:r>
            <a:r>
              <a:rPr lang="ru-RU" altLang="ru-RU" sz="32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традицию ежедневно </a:t>
            </a:r>
            <a:r>
              <a:rPr lang="ru-RU" altLang="ru-RU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обсуждать проблемы и трудности.</a:t>
            </a:r>
            <a:br>
              <a:rPr lang="ru-RU" altLang="ru-RU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2361" y="836340"/>
            <a:ext cx="7519639" cy="58209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Делитесь с ребенком своими трудностями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Показывайте, что все они разрешимы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о способах разрешения проблем и людях,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помогают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Спрашивайте о его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проблемах   и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трудностях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ищите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их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о том, что вместе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всегда найдете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 из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ситуации.</a:t>
            </a:r>
            <a:endParaRPr lang="ru-RU" alt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703" y="4605202"/>
            <a:ext cx="3217619" cy="11000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496" y="1403225"/>
            <a:ext cx="4482652" cy="274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miro.medium.com/max/1400/1*yvgVGI4fDj-lgvEYzlkNlQ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8254"/>
            <a:ext cx="4399155" cy="270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94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34176"/>
            <a:ext cx="11151219" cy="9924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Учите </a:t>
            </a:r>
            <a:r>
              <a:rPr lang="ru-RU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32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справляться </a:t>
            </a:r>
            <a:r>
              <a:rPr lang="ru-RU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трудностями.</a:t>
            </a:r>
            <a:br>
              <a:rPr lang="ru-RU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460" y="1226634"/>
            <a:ext cx="7431539" cy="5363737"/>
          </a:xfrm>
        </p:spPr>
        <p:txBody>
          <a:bodyPr>
            <a:normAutofit fontScale="85000" lnSpcReduction="10000"/>
          </a:bodyPr>
          <a:lstStyle/>
          <a:p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ребенка, принимая решение, просчитывать его последствия</a:t>
            </a:r>
            <a:b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меру ответственности</a:t>
            </a:r>
          </a:p>
          <a:p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задавать открытые вопросы, над которыми надо подумать и не ограничиваться односложным «да» или «нет»</a:t>
            </a:r>
          </a:p>
          <a:p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ребенка выражать свои эмоции</a:t>
            </a:r>
            <a:b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 приемлемых формах</a:t>
            </a:r>
          </a:p>
          <a:p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ребенка расслабляться, </a:t>
            </a:r>
            <a:r>
              <a:rPr lang="ru-RU" alt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</a:t>
            </a: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эмоциями</a:t>
            </a:r>
            <a:b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сложных, критических для него ситуациях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520" y="4094590"/>
            <a:ext cx="4505342" cy="2495782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</a:t>
            </a:r>
            <a:b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людях, к которым можно обратиться за помощью</a:t>
            </a:r>
            <a:b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трудных ситуациях, </a:t>
            </a:r>
            <a:b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службах экстренной помощи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E:\АНО ЦНПРО\ИЗДАНИЯ\2015\Школа без насилия\Рабочая\Картинки\Vicki C\Cous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9" y="1360448"/>
            <a:ext cx="4003288" cy="27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0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16" y="245327"/>
            <a:ext cx="5730333" cy="102340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Говорите </a:t>
            </a:r>
            <a:r>
              <a:rPr lang="ru-RU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душам</a:t>
            </a:r>
            <a:br>
              <a:rPr lang="ru-RU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221" y="869795"/>
            <a:ext cx="8145778" cy="598820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Candara" pitchFamily="34" charset="0"/>
              <a:buAutoNum type="arabicPeriod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разговора проговорите про себя, как Вы любите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что он ценнее всего в этой жизни.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ndara" pitchFamily="34" charset="0"/>
              <a:buAutoNum type="arabicPeriod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Выслушивайте и постарайтесь услышать.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ndara" pitchFamily="34" charset="0"/>
              <a:buAutoNum type="arabicPeriod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Обсуждайте проблемы открыто, это снимает тревожность.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ndara" pitchFamily="34" charset="0"/>
              <a:buAutoNum type="arabicPeriod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Подчеркивайте временный характер проблем, вселяйте надежду.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ndara" pitchFamily="34" charset="0"/>
              <a:buAutoNum type="arabicPeriod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Обещайте, что без его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 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не расскажете никому о разговоре.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ndara" pitchFamily="34" charset="0"/>
              <a:buAutoNum type="arabicPeriod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Ищите конструктивные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выходы 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ситуации.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ndara" pitchFamily="34" charset="0"/>
              <a:buAutoNum type="arabicPeriod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оставляйте подростка в одиночестве</a:t>
            </a:r>
            <a:b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даже после успешного разговора.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-12187886" y="4081476"/>
            <a:ext cx="898155" cy="7690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http://rasfokus.ru/images/photos/medium/d278a1329de8f43beac3e4a6e005b7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7" y="1155186"/>
            <a:ext cx="3711684" cy="264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rivetreatment.com/wp-content/uploads/2021/09/shutterstock_615492854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35" y="3954780"/>
            <a:ext cx="3774686" cy="2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92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12" y="200721"/>
            <a:ext cx="11987561" cy="190685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приказа Министерства образования и науки Мурманской области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социально-психологического тестирования обучающихся в общеобразовательных организациях и профессиональных образовательных организациях Мурманской области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году», согласно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МО «Кандалакшский индустриальный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 проводиться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социально-психологическое тестирование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октябре месяце ежегодно (согласно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Календарного плана).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12" y="2107580"/>
            <a:ext cx="4420350" cy="43266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0" y="2355645"/>
            <a:ext cx="5140712" cy="441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68" y="2246870"/>
            <a:ext cx="4441811" cy="463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3850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1444" y="609600"/>
            <a:ext cx="11452302" cy="6036528"/>
          </a:xfrm>
        </p:spPr>
        <p:txBody>
          <a:bodyPr>
            <a:normAutofit fontScale="90000"/>
          </a:bodyPr>
          <a:lstStyle/>
          <a:p>
            <a:pPr indent="36068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  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Федеральной службы Российской Федерации по контролю за оборотом наркотиков</a:t>
            </a:r>
            <a:r>
              <a:rPr lang="ru-RU" dirty="0">
                <a:solidFill>
                  <a:srgbClr val="02020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состоит из нескольких разделов: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2020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2020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контролю за оборотом наркотиков;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2020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Государственный антинаркотический комитет;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2020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 и детям;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2020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Молодежи.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2020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Для посетителей есть контактная информация и телефоны доверия, также есть возможность посетить Интернет-приемную, есть версия для слабовидящих посетителей.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059" y="-2780969"/>
            <a:ext cx="11998712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8059" y="5977054"/>
            <a:ext cx="11140067" cy="643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93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150822" cy="13208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урок 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«Имею право знать!»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vadinsk.pnzreg.ru/upload/iblock/f5e/f5e68ec6690883f9cfb74becf73614d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8156" y="364540"/>
            <a:ext cx="4363844" cy="37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0653" y="2160589"/>
            <a:ext cx="7939669" cy="441863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до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сведения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сайтах,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источниках официальной информации, имеющихся в сети Интернет, по вопросам связанным с пагубными последствиями наркомании, 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профилактикой.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альтернативные, более конструктивные решения своих проблем.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11" y="167269"/>
            <a:ext cx="4973445" cy="9924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Экстренная психологическая помощь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31862" y="167268"/>
            <a:ext cx="7979806" cy="6545766"/>
          </a:xfrm>
        </p:spPr>
        <p:txBody>
          <a:bodyPr>
            <a:noAutofit/>
          </a:bodyPr>
          <a:lstStyle/>
          <a:p>
            <a:pPr marL="0" algn="l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детский телефон доверия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8-800-2000-122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  которому можно  получить экстренную психологическую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помощь, которая оказывается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 действующих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служб, подключенных к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единому общероссийскому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номеру.</a:t>
            </a:r>
          </a:p>
          <a:p>
            <a:pPr marL="0"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Кандалакша Молодёжный центр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«ГАРМОНИЯ»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(81533) 9-31-82</a:t>
            </a:r>
          </a:p>
          <a:p>
            <a:pPr marL="0"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Кандалакша Психологический отдел «Доверие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(8-815-33) 3-36-87</a:t>
            </a:r>
          </a:p>
          <a:p>
            <a:pPr marL="0"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нарушены ваши права, вы можете обратиться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комиссию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делам несовершеннолетних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т. 8 (815 33) 9-35-89.</a:t>
            </a: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Алевтина Васильевна, Уполномоченный по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правам ребёнка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Мурманской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</a:t>
            </a:r>
            <a:r>
              <a:rPr lang="ru-RU" dirty="0"/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Мурманск, ул.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К.Маркса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25а, кабинет 118, 119.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проводиться по предварительной записи (8152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486-596 –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  (8152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486-588 –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rebenok@gov-murman.ru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gymnasium42.ru/wp-content/gallery/109/OzmBueqYji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" y="1253005"/>
            <a:ext cx="4481680" cy="35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klike.net/uploads/posts/2021-05/1619851208_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57" y="4825654"/>
            <a:ext cx="3639015" cy="22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523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69434" y="5854390"/>
            <a:ext cx="8296507" cy="836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Спасибо за внимание !!!!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klike.net/uploads/posts/2021-05/161985115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088" y="60098"/>
            <a:ext cx="10148268" cy="579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8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872" y="609600"/>
            <a:ext cx="6776129" cy="13418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 ?</a:t>
            </a:r>
            <a:r>
              <a:rPr lang="ru-RU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 descr="http://skhimik.ru/wp-content/uploads/2020/10/33333.png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56839" y="2074127"/>
            <a:ext cx="10482146" cy="454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Наркотиком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каждое вещество растительного или синтетического происхождения, которое при введении в организм может изменить одну или несколько его функций.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 - это ядовитые вещества, поражающие в первую очередь нервные клетки и необратимо разрушающие организм человека яды, отличающиеся от остальных тем, что способны после кратковременного, даже однократного приема вызывать жесткую физическую и психическую зависимость.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79"/>
            <a:ext cx="2624254" cy="178178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0" lon="192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411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7989" y="1305342"/>
            <a:ext cx="116195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 бывают естественного происхождения, известные с древности (марихуана, гашиш, опиум, конопля), и синтетические, т. е. добытые химическим путем.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наркотиков иногда используются лекарственные вещества психотропной группы.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Наркомания (от греч.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νάρκη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narkē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оцепенение, сон, и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μᾰνία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 - безумие, страсть, влечение) - хроническое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прогредиентное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заболевание, вызванное употреблением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-активных веществ - наркотиков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3" y="178420"/>
            <a:ext cx="10953389" cy="1471959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духовная болезнь отдельного человека и всего общества, которую следует рассматривать на двух уровнях: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891131" y="2442117"/>
            <a:ext cx="1929161" cy="35992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7333" y="1494263"/>
            <a:ext cx="10172804" cy="520762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заболевание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возникающее как следствие хронического отравления организма ядовитыми наркотическими веществами, при котором наркоман испытывает непреодолимое влечение к наркотику и физическую зависимость от него. 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и общественном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наркомания - результат деятельности преступного организованного бизнеса, в котором наркоман является удобным и послушным исполнителем различных преступлений и одновременно средством для незаконного обогащения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наркодельцов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75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" y="223024"/>
            <a:ext cx="11318488" cy="680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984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89210"/>
            <a:ext cx="9960929" cy="11485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сайта «Мир без наркотиков» мы можем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статистические данные: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37785"/>
            <a:ext cx="10496188" cy="480357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 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 приобщения к наркотикам в России составляет по статистике 15-17 лет, резко увеличивается процент употребления наркотиков детьми 9-13 лет. Замечены и случаи употребления наркотиков детьми 6-7 лет - к наркомании их приобщают родители-наркоманы.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очагами распространения наркотиков в городах России являются школы и места развлечения молодежи - дискотеки и клубы. 70% из опрошенных первый раз попробовали наркотики именно в здесь.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экспертов, каждый наркоман вовлекает вслед за собой в употребление наркотиков 13-15 человек. Число смертей от употребления наркотиков за последние годы выросло в 12 раз, а среди детей - в 42 раза.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Приблизительная продолжительность жизни наркоманов с момента начала употребления наркотиков составляет в среднем - 4-5 лет.</a:t>
            </a:r>
          </a:p>
        </p:txBody>
      </p:sp>
    </p:spTree>
    <p:extLst>
      <p:ext uri="{BB962C8B-B14F-4D97-AF65-F5344CB8AC3E}">
        <p14:creationId xmlns:p14="http://schemas.microsoft.com/office/powerpoint/2010/main" val="207461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0361"/>
            <a:ext cx="8596668" cy="1326995"/>
          </a:xfrm>
        </p:spPr>
        <p:txBody>
          <a:bodyPr/>
          <a:lstStyle/>
          <a:p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людей до и после того, как они начали принимать наркотики</a:t>
            </a:r>
            <a:endParaRPr lang="ru-RU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faces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265835">
            <a:off x="7604" y="1755353"/>
            <a:ext cx="3103957" cy="2185731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6" name="Picture 4" descr="newfac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9924" y="1512268"/>
            <a:ext cx="3011488" cy="2259013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7" name="Picture 8" descr="faces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361203">
            <a:off x="7085673" y="1684806"/>
            <a:ext cx="4001577" cy="236283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Picture 5" descr="face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29571">
            <a:off x="876127" y="4142100"/>
            <a:ext cx="3726920" cy="242782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Picture 7" descr="faces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4910">
            <a:off x="5088401" y="3940704"/>
            <a:ext cx="3818492" cy="2514784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2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5688"/>
            <a:ext cx="9158042" cy="869795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chemeClr val="accent4"/>
                </a:solidFill>
                <a:latin typeface="a_MonumentoTitul" pitchFamily="18" charset="-52"/>
              </a:rPr>
              <a:t>Что </a:t>
            </a:r>
            <a:r>
              <a:rPr lang="ru-RU" altLang="ru-RU" sz="3200" b="1" dirty="0" smtClean="0">
                <a:solidFill>
                  <a:schemeClr val="accent4"/>
                </a:solidFill>
                <a:latin typeface="a_MonumentoTitul" pitchFamily="18" charset="-52"/>
              </a:rPr>
              <a:t>происходит   в </a:t>
            </a:r>
            <a:r>
              <a:rPr lang="ru-RU" altLang="ru-RU" sz="3200" b="1" dirty="0">
                <a:solidFill>
                  <a:schemeClr val="accent4"/>
                </a:solidFill>
                <a:latin typeface="a_MonumentoTitul" pitchFamily="18" charset="-52"/>
              </a:rPr>
              <a:t>подростковом возрасте?</a:t>
            </a:r>
            <a:r>
              <a:rPr lang="en-US" altLang="ru-RU" sz="3200" b="1" dirty="0">
                <a:solidFill>
                  <a:schemeClr val="accent4"/>
                </a:solidFill>
              </a:rPr>
              <a:t/>
            </a:r>
            <a:br>
              <a:rPr lang="en-US" altLang="ru-RU" sz="3200" b="1" dirty="0">
                <a:solidFill>
                  <a:schemeClr val="accent4"/>
                </a:solidFill>
              </a:rPr>
            </a:br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461" y="970156"/>
            <a:ext cx="6859110" cy="507120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 и психологические изменения;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собственных взглядов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поиск своего «Я»;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потребность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самоутверждении;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критичное отношение к наставлениям взрослых;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отношениях со взрослыми и сверстниками;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жизнь перемещается из дома во внешний мир.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4080931"/>
          </a:xfrm>
        </p:spPr>
        <p:txBody>
          <a:bodyPr/>
          <a:lstStyle/>
          <a:p>
            <a:r>
              <a:rPr lang="ru-RU" altLang="ru-RU" b="1" dirty="0">
                <a:solidFill>
                  <a:schemeClr val="accent4"/>
                </a:solidFill>
                <a:latin typeface="a_MonumentoTitul" pitchFamily="18" charset="-52"/>
              </a:rPr>
              <a:t>Что происходит   в подростковом возрасте?</a:t>
            </a:r>
            <a:r>
              <a:rPr lang="en-US" altLang="ru-RU" b="1" dirty="0">
                <a:solidFill>
                  <a:schemeClr val="accent4"/>
                </a:solidFill>
              </a:rPr>
              <a:t/>
            </a:r>
            <a:br>
              <a:rPr lang="en-US" altLang="ru-RU" b="1" dirty="0">
                <a:solidFill>
                  <a:schemeClr val="accent4"/>
                </a:solidFill>
              </a:rPr>
            </a:br>
            <a:endParaRPr lang="ru-RU" dirty="0"/>
          </a:p>
        </p:txBody>
      </p:sp>
      <p:pic>
        <p:nvPicPr>
          <p:cNvPr id="5" name="Рисунок 4" descr="2 ID-100103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118" y="462093"/>
            <a:ext cx="4662280" cy="306836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146" name="Picture 2" descr="https://mgppu.ru/resources/images/projects/%D0%9F%D1%81%D0%B8%D1%85%D0%BE%D0%BB%D0%BE%D0%B3%D0%B8%D1%87%D0%B5%D1%81%D0%BA%D0%BE%D0%B5%20%D1%80%D0%B0%D0%B7%D0%B2%D0%B8%D1%82%D0%B8%D0%B5%20%D0%B4%D0%B5%D1%82%D0%B5%D0%B9%20%D0%B8%20%D0%BF%D0%BE%D0%B4%D1%80%D0%BE%D1%81%D1%82%D0%BA%D0%BE%D0%B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8" y="3534803"/>
            <a:ext cx="4482789" cy="32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7939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484</TotalTime>
  <Words>843</Words>
  <Application>Microsoft Office PowerPoint</Application>
  <PresentationFormat>Широкоэкранный</PresentationFormat>
  <Paragraphs>107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a_MonumentoTitul</vt:lpstr>
      <vt:lpstr>Arial</vt:lpstr>
      <vt:lpstr>Calibri</vt:lpstr>
      <vt:lpstr>Candara</vt:lpstr>
      <vt:lpstr>Times New Roman</vt:lpstr>
      <vt:lpstr>Trebuchet MS</vt:lpstr>
      <vt:lpstr>Wingdings</vt:lpstr>
      <vt:lpstr>Wingdings 3</vt:lpstr>
      <vt:lpstr>Аспект</vt:lpstr>
      <vt:lpstr>Онлайн урок для родителей «Имею право знать!»</vt:lpstr>
      <vt:lpstr>Онлайн урок для родителей «Имею право знать!»</vt:lpstr>
      <vt:lpstr>             Что такое наркотики ? </vt:lpstr>
      <vt:lpstr>Презентация PowerPoint</vt:lpstr>
      <vt:lpstr>Наркомания - это духовная болезнь отдельного человека и всего общества, которую следует рассматривать на двух уровнях: </vt:lpstr>
      <vt:lpstr>Презентация PowerPoint</vt:lpstr>
      <vt:lpstr>На странице сайта «Мир без наркотиков» мы можем найти следующие статистические данные: </vt:lpstr>
      <vt:lpstr>Фотографии людей до и после того, как они начали принимать наркотики</vt:lpstr>
      <vt:lpstr>Что происходит   в подростковом возрасте? </vt:lpstr>
      <vt:lpstr>Почему подростки уязвимы? </vt:lpstr>
      <vt:lpstr>Кто такие подростки «группы риска»? </vt:lpstr>
      <vt:lpstr>Как предотвратить беду? </vt:lpstr>
      <vt:lpstr>3. Установите доверительный контакт. </vt:lpstr>
      <vt:lpstr>4. Поддерживайте доверительные отношения с ребенком. </vt:lpstr>
      <vt:lpstr>5. Создайте домашнюю традицию ежедневно обсуждать проблемы и трудности. </vt:lpstr>
      <vt:lpstr>6. Учите ребенка справляться с трудностями. </vt:lpstr>
      <vt:lpstr>7. Говорите по душам </vt:lpstr>
      <vt:lpstr>        На основании приказа Министерства образования и науки Мурманской области «О проведении социально-психологического тестирования обучающихся в общеобразовательных организациях и профессиональных образовательных организациях Мурманской области в учебном году», согласно приказа ГАПОУ МО «Кандалакшский индустриальный колледжа проводиться  социально-психологическое тестирование в октябре месяце ежегодно (согласно Календарного плана).</vt:lpstr>
      <vt:lpstr>Сайт  Федеральной службы Российской Федерации по контролю за оборотом наркотиков состоит из нескольких разделов: Федеральной службы по контролю за оборотом наркотиков; Государственный антинаркотический комитет; Родителям и детям;  Молодежи.  Для посетителей есть контактная информация и телефоны доверия, также есть возможность посетить Интернет-приемную, есть версия для слабовидящих посетителей. </vt:lpstr>
      <vt:lpstr>Экстренная психологическая помощь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урок для родителей</dc:title>
  <dc:creator>user</dc:creator>
  <cp:lastModifiedBy>user</cp:lastModifiedBy>
  <cp:revision>27</cp:revision>
  <dcterms:created xsi:type="dcterms:W3CDTF">2022-06-07T10:29:15Z</dcterms:created>
  <dcterms:modified xsi:type="dcterms:W3CDTF">2022-06-14T06:09:13Z</dcterms:modified>
</cp:coreProperties>
</file>